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73" r:id="rId9"/>
    <p:sldId id="264" r:id="rId10"/>
    <p:sldId id="283" r:id="rId11"/>
    <p:sldId id="284" r:id="rId12"/>
    <p:sldId id="265" r:id="rId13"/>
    <p:sldId id="266" r:id="rId14"/>
    <p:sldId id="267" r:id="rId15"/>
    <p:sldId id="274" r:id="rId16"/>
    <p:sldId id="275" r:id="rId17"/>
    <p:sldId id="268" r:id="rId18"/>
    <p:sldId id="269" r:id="rId19"/>
    <p:sldId id="270" r:id="rId20"/>
    <p:sldId id="271" r:id="rId21"/>
    <p:sldId id="272" r:id="rId22"/>
    <p:sldId id="285" r:id="rId23"/>
    <p:sldId id="286" r:id="rId24"/>
    <p:sldId id="287" r:id="rId25"/>
    <p:sldId id="288" r:id="rId26"/>
    <p:sldId id="289" r:id="rId27"/>
    <p:sldId id="276" r:id="rId28"/>
    <p:sldId id="277" r:id="rId29"/>
    <p:sldId id="279" r:id="rId30"/>
    <p:sldId id="280" r:id="rId31"/>
    <p:sldId id="278" r:id="rId32"/>
    <p:sldId id="291" r:id="rId33"/>
    <p:sldId id="292" r:id="rId34"/>
    <p:sldId id="282" r:id="rId35"/>
    <p:sldId id="281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4" r:id="rId47"/>
    <p:sldId id="303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  <a:srgbClr val="99FF99"/>
    <a:srgbClr val="EBFBB1"/>
    <a:srgbClr val="DE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2513" autoAdjust="0"/>
  </p:normalViewPr>
  <p:slideViewPr>
    <p:cSldViewPr snapToGrid="0">
      <p:cViewPr>
        <p:scale>
          <a:sx n="56" d="100"/>
          <a:sy n="56" d="100"/>
        </p:scale>
        <p:origin x="-96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6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6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6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7549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0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64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4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24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7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6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6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8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3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7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9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4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AE42-383C-41CC-B3E4-CFC3D87A0A7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8D533-E48D-4786-AC32-6A433A49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28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luboy@mail.ru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65728" y="365125"/>
            <a:ext cx="9888071" cy="2149475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индивидуальными садоводами. Новые права садоводов и обязанности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товарищества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62" y="2320022"/>
            <a:ext cx="4712298" cy="3152528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600" y="1531620"/>
            <a:ext cx="11975355" cy="4305300"/>
          </a:xfrm>
          <a:prstGeom prst="round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693953"/>
            <a:ext cx="11300013" cy="806151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Договор о пользовании объектами инфраструктуры и иным имуществом общего пользования</a:t>
            </a:r>
            <a:endParaRPr lang="ru-RU" sz="28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342900" y="1714500"/>
            <a:ext cx="11548784" cy="485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effectLst/>
              </a:rPr>
              <a:t>	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Договоры, заключенные с лицами, ведущими садоводство или огородничество без участия в товариществах,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сохраняют свое действие  до 1.01.2020г.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если меньший срок не предусмотрен таким договором.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Плата в указанный период определяется в порядке и на условиях таких договоров или соглашений.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договор не заключен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оплата производится в соответствии с 2017-ФЗ.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отсутствие заключенного договора о пользовании объектами инфраструктуры и иным имуществом общего пользования не является препятствием для взыскания платежей (см. Обзор судебной практики)!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600" y="2159000"/>
            <a:ext cx="11975355" cy="4153937"/>
          </a:xfrm>
          <a:prstGeom prst="round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1627841"/>
          </a:xfrm>
        </p:spPr>
        <p:txBody>
          <a:bodyPr>
            <a:noAutofit/>
          </a:bodyPr>
          <a:lstStyle/>
          <a:p>
            <a:r>
              <a:rPr lang="ru-RU" sz="2200" dirty="0"/>
              <a:t>Обзор судебной практики по вопросам, возникающим при рассмотрении дел, связанных с садоводческими, огородническими и дачными некоммерческими объединениями, за 2010-2013 годы (утв. Президиумом Верховного Суда РФ 2 июля 2014 г</a:t>
            </a:r>
            <a:r>
              <a:rPr lang="ru-RU" sz="2200" dirty="0" smtClean="0"/>
              <a:t>.)</a:t>
            </a:r>
            <a:endParaRPr lang="ru-RU" sz="22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2374900"/>
            <a:ext cx="11688484" cy="3938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понесенные некоммерческим объединением 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</a:t>
            </a:r>
            <a:r>
              <a:rPr lang="ru-RU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и другого общего имущества садоводческого, огороднического или дачного некоммерческого объединения 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договора </a:t>
            </a:r>
            <a:r>
              <a:rPr lang="ru-RU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гражданами, ведущими садоводство, огородничество или дачное хозяйство в индивидуальном порядке и пользующимися указанным имуществом, 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неосновательным обогащением этих граждан</a:t>
            </a:r>
            <a:r>
              <a:rPr lang="ru-RU" sz="2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lang="ru-RU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собственником земельного участка и садоводческим, огородническим или дачным некоммерческим объединением о порядке пользования объектами инфраструктуры, равно как и неиспользование земельного участка, 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освобождает собственника от внесения платы </a:t>
            </a:r>
            <a:r>
              <a:rPr lang="ru-RU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содержание имущества общего пользования некоммерческого объединения</a:t>
            </a:r>
            <a:r>
              <a:rPr lang="ru-RU" sz="2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</a:t>
            </a:r>
            <a:r>
              <a:rPr lang="ru-RU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600" y="1104900"/>
            <a:ext cx="11975355" cy="5161190"/>
          </a:xfrm>
          <a:prstGeom prst="round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688041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Индивидуальные садоводы вправе принимать участие в общих собраниях и голосовать по вопросам:</a:t>
            </a:r>
            <a:endParaRPr lang="ru-RU" sz="24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effectLst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199" y="1249332"/>
            <a:ext cx="115614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Статья 17 217-ФЗ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4</a:t>
            </a:r>
            <a:r>
              <a:rPr lang="ru-RU" sz="2000" dirty="0">
                <a:solidFill>
                  <a:schemeClr val="bg1"/>
                </a:solidFill>
              </a:rPr>
              <a:t>) принятие решения </a:t>
            </a:r>
            <a:r>
              <a:rPr lang="ru-RU" sz="2000" dirty="0">
                <a:solidFill>
                  <a:srgbClr val="FF0000"/>
                </a:solidFill>
              </a:rPr>
              <a:t>о приобретении товариществом земельных участков</a:t>
            </a:r>
            <a:r>
              <a:rPr lang="ru-RU" sz="2000" dirty="0">
                <a:solidFill>
                  <a:schemeClr val="bg1"/>
                </a:solidFill>
              </a:rPr>
              <a:t>, находящихся в </a:t>
            </a:r>
            <a:r>
              <a:rPr lang="ru-RU" sz="2000" dirty="0" smtClean="0">
                <a:solidFill>
                  <a:schemeClr val="bg1"/>
                </a:solidFill>
              </a:rPr>
              <a:t>государственной </a:t>
            </a:r>
            <a:r>
              <a:rPr lang="ru-RU" sz="2000" dirty="0">
                <a:solidFill>
                  <a:schemeClr val="bg1"/>
                </a:solidFill>
              </a:rPr>
              <a:t>или муниципальной собственности, о совершении необходимых действий для приобретения указанных земельных участков;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5) принятие решения </a:t>
            </a:r>
            <a:r>
              <a:rPr lang="ru-RU" sz="2000" dirty="0">
                <a:solidFill>
                  <a:srgbClr val="FF0000"/>
                </a:solidFill>
              </a:rPr>
              <a:t>о создании (строительстве, реконструкции) или приобретении имущества общего пользования</a:t>
            </a:r>
            <a:r>
              <a:rPr lang="ru-RU" sz="2000" dirty="0">
                <a:solidFill>
                  <a:schemeClr val="bg1"/>
                </a:solidFill>
              </a:rPr>
              <a:t>, в том числе земельных участков общего назначения, и о порядке его использования;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6) принятие решения </a:t>
            </a:r>
            <a:r>
              <a:rPr lang="ru-RU" sz="2000" dirty="0">
                <a:solidFill>
                  <a:srgbClr val="FF0000"/>
                </a:solidFill>
              </a:rPr>
              <a:t>о передаче недвижимого имущества общего пользования </a:t>
            </a:r>
            <a:r>
              <a:rPr lang="ru-RU" sz="2000" dirty="0">
                <a:solidFill>
                  <a:schemeClr val="bg1"/>
                </a:solidFill>
              </a:rPr>
              <a:t>в общую долевую собственность собственников земельных участков, расположенных в границах территории садоводства или огородничества, в государственную собственность субъекта Российской Федерации или в собственность муниципального образования, в границах которых расположена территория садоводства или огородничества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21</a:t>
            </a:r>
            <a:r>
              <a:rPr lang="ru-RU" sz="2000" dirty="0">
                <a:solidFill>
                  <a:schemeClr val="bg1"/>
                </a:solidFill>
              </a:rPr>
              <a:t>) </a:t>
            </a:r>
            <a:r>
              <a:rPr lang="ru-RU" sz="2000" dirty="0">
                <a:solidFill>
                  <a:srgbClr val="FF0000"/>
                </a:solidFill>
              </a:rPr>
              <a:t>определение размера и срока внесения взносов, порядка расходования целевых взносов, а также размера и срока внесения платы</a:t>
            </a:r>
            <a:r>
              <a:rPr lang="ru-RU" sz="2000" dirty="0">
                <a:solidFill>
                  <a:schemeClr val="bg1"/>
                </a:solidFill>
              </a:rPr>
              <a:t>, предусмотренной частью 3 статьи 5 </a:t>
            </a:r>
            <a:r>
              <a:rPr lang="ru-RU" sz="2000" dirty="0" smtClean="0">
                <a:solidFill>
                  <a:schemeClr val="bg1"/>
                </a:solidFill>
              </a:rPr>
              <a:t>217-ФЗ;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22) </a:t>
            </a:r>
            <a:r>
              <a:rPr lang="ru-RU" sz="2000" dirty="0">
                <a:solidFill>
                  <a:srgbClr val="FF0000"/>
                </a:solidFill>
              </a:rPr>
              <a:t>утверждение финансово-экономического обоснования размера взносов, финансово-экономического обоснования размера платы</a:t>
            </a:r>
            <a:r>
              <a:rPr lang="ru-RU" sz="2000" dirty="0">
                <a:solidFill>
                  <a:schemeClr val="bg1"/>
                </a:solidFill>
              </a:rPr>
              <a:t>, предусмотренной частью 3 статьи 5 </a:t>
            </a:r>
            <a:r>
              <a:rPr lang="ru-RU" sz="2000" dirty="0" smtClean="0">
                <a:solidFill>
                  <a:schemeClr val="bg1"/>
                </a:solidFill>
              </a:rPr>
              <a:t>217-ФЗ.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65728" y="365125"/>
            <a:ext cx="9888071" cy="2149475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в члены и исключение из членов товарищества: процедура,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308225"/>
            <a:ext cx="5615940" cy="3239135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795505" y="609957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05" y="609957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600" y="1104900"/>
            <a:ext cx="11975355" cy="5284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688041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Основания и порядок принятия в члены </a:t>
            </a:r>
            <a:r>
              <a:rPr lang="ru-RU" sz="2400" dirty="0" smtClean="0">
                <a:effectLst/>
              </a:rPr>
              <a:t>товарищества (ст.12)</a:t>
            </a:r>
            <a:endParaRPr lang="ru-RU" sz="24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effectLst/>
              </a:rPr>
              <a:t>		</a:t>
            </a:r>
            <a:endParaRPr lang="ru-RU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199" y="1249332"/>
            <a:ext cx="1156148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	Членами </a:t>
            </a:r>
            <a:r>
              <a:rPr lang="ru-RU" dirty="0">
                <a:solidFill>
                  <a:schemeClr val="bg1"/>
                </a:solidFill>
              </a:rPr>
              <a:t>товарищества могут являться </a:t>
            </a:r>
            <a:r>
              <a:rPr lang="ru-RU" dirty="0">
                <a:solidFill>
                  <a:srgbClr val="FF0000"/>
                </a:solidFill>
              </a:rPr>
              <a:t>исключительно физические лица.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	Принятие </a:t>
            </a:r>
            <a:r>
              <a:rPr lang="ru-RU" dirty="0">
                <a:solidFill>
                  <a:schemeClr val="bg1"/>
                </a:solidFill>
              </a:rPr>
              <a:t>в члены товарищества осуществляется на основании заявления </a:t>
            </a:r>
            <a:r>
              <a:rPr lang="ru-RU" dirty="0" smtClean="0">
                <a:solidFill>
                  <a:srgbClr val="FF0000"/>
                </a:solidFill>
              </a:rPr>
              <a:t>правообладателя*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садового или огородного земельного участка, </a:t>
            </a:r>
            <a:r>
              <a:rPr lang="ru-RU" dirty="0" smtClean="0">
                <a:solidFill>
                  <a:schemeClr val="bg1"/>
                </a:solidFill>
              </a:rPr>
              <a:t>которое </a:t>
            </a:r>
            <a:r>
              <a:rPr lang="ru-RU" dirty="0">
                <a:solidFill>
                  <a:schemeClr val="bg1"/>
                </a:solidFill>
              </a:rPr>
              <a:t>подается </a:t>
            </a:r>
            <a:r>
              <a:rPr lang="ru-RU" dirty="0">
                <a:solidFill>
                  <a:srgbClr val="FF0000"/>
                </a:solidFill>
              </a:rPr>
              <a:t>в правление товарищества </a:t>
            </a:r>
            <a:r>
              <a:rPr lang="ru-RU" dirty="0">
                <a:solidFill>
                  <a:schemeClr val="bg1"/>
                </a:solidFill>
              </a:rPr>
              <a:t>для вынесения его </a:t>
            </a:r>
            <a:r>
              <a:rPr lang="ru-RU" dirty="0">
                <a:solidFill>
                  <a:srgbClr val="FF0000"/>
                </a:solidFill>
              </a:rPr>
              <a:t>на рассмотрение общего собрания членов товарищества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	В </a:t>
            </a:r>
            <a:r>
              <a:rPr lang="ru-RU" dirty="0">
                <a:solidFill>
                  <a:schemeClr val="bg1"/>
                </a:solidFill>
              </a:rPr>
              <a:t>члены товарищества могут быть приняты собственники или в случаях, установленных </a:t>
            </a:r>
            <a:r>
              <a:rPr lang="ru-RU" dirty="0" smtClean="0">
                <a:solidFill>
                  <a:schemeClr val="bg1"/>
                </a:solidFill>
              </a:rPr>
              <a:t>ч. </a:t>
            </a:r>
            <a:r>
              <a:rPr lang="ru-RU" dirty="0">
                <a:solidFill>
                  <a:schemeClr val="bg1"/>
                </a:solidFill>
              </a:rPr>
              <a:t>11 </a:t>
            </a:r>
            <a:r>
              <a:rPr lang="ru-RU" dirty="0" smtClean="0">
                <a:solidFill>
                  <a:schemeClr val="bg1"/>
                </a:solidFill>
              </a:rPr>
              <a:t>  ст.12, </a:t>
            </a:r>
            <a:r>
              <a:rPr lang="ru-RU" dirty="0">
                <a:solidFill>
                  <a:schemeClr val="bg1"/>
                </a:solidFill>
              </a:rPr>
              <a:t>правообладатели садовых или огородных земельных участков, расположенных </a:t>
            </a:r>
            <a:r>
              <a:rPr lang="ru-RU" dirty="0">
                <a:solidFill>
                  <a:srgbClr val="FF0000"/>
                </a:solidFill>
              </a:rPr>
              <a:t>в границах территории </a:t>
            </a:r>
            <a:r>
              <a:rPr lang="ru-RU" dirty="0">
                <a:solidFill>
                  <a:schemeClr val="bg1"/>
                </a:solidFill>
              </a:rPr>
              <a:t>садоводства или </a:t>
            </a:r>
            <a:r>
              <a:rPr lang="ru-RU" dirty="0" smtClean="0">
                <a:solidFill>
                  <a:schemeClr val="bg1"/>
                </a:solidFill>
              </a:rPr>
              <a:t>огородничества.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rgbClr val="0000FF"/>
                </a:solidFill>
              </a:rPr>
              <a:t>В заявлении о вступлении указываются</a:t>
            </a:r>
            <a:r>
              <a:rPr lang="ru-RU" dirty="0">
                <a:solidFill>
                  <a:srgbClr val="0000FF"/>
                </a:solidFill>
              </a:rPr>
              <a:t>: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1) фамилия, имя, отчество </a:t>
            </a:r>
            <a:r>
              <a:rPr lang="ru-RU" dirty="0" smtClean="0">
                <a:solidFill>
                  <a:schemeClr val="bg1"/>
                </a:solidFill>
              </a:rPr>
              <a:t>заявителя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2) адрес места жительства заявителя;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3) почтовый адрес, по которому заявителем могут быть получены почтовые </a:t>
            </a:r>
            <a:r>
              <a:rPr lang="ru-RU" dirty="0" smtClean="0">
                <a:solidFill>
                  <a:schemeClr val="bg1"/>
                </a:solidFill>
              </a:rPr>
              <a:t>сообщения;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4) адрес электронной почты, по которому заявителем могут быть получены электронные сообщения (при наличии);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5) согласие заявителя на соблюдение требований устава товарищества.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К </a:t>
            </a:r>
            <a:r>
              <a:rPr lang="ru-RU" dirty="0">
                <a:solidFill>
                  <a:srgbClr val="FF0000"/>
                </a:solidFill>
              </a:rPr>
              <a:t>заявлению прилагаются копии документов о правах на садовый или огородный земельный участок, расположенный в границах территории садоводства или </a:t>
            </a:r>
            <a:r>
              <a:rPr lang="ru-RU" dirty="0" smtClean="0">
                <a:solidFill>
                  <a:srgbClr val="FF0000"/>
                </a:solidFill>
              </a:rPr>
              <a:t>огородничества.</a:t>
            </a:r>
          </a:p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Днем </a:t>
            </a:r>
            <a:r>
              <a:rPr lang="ru-RU" dirty="0">
                <a:solidFill>
                  <a:schemeClr val="bg1"/>
                </a:solidFill>
              </a:rPr>
              <a:t>приема в члены </a:t>
            </a:r>
            <a:r>
              <a:rPr lang="ru-RU" dirty="0" smtClean="0">
                <a:solidFill>
                  <a:schemeClr val="bg1"/>
                </a:solidFill>
              </a:rPr>
              <a:t>товарищества, </a:t>
            </a:r>
            <a:r>
              <a:rPr lang="ru-RU" dirty="0">
                <a:solidFill>
                  <a:schemeClr val="bg1"/>
                </a:solidFill>
              </a:rPr>
              <a:t>является день принятия соответствующего решения общим собранием членов </a:t>
            </a:r>
            <a:r>
              <a:rPr lang="ru-RU" dirty="0" smtClean="0">
                <a:solidFill>
                  <a:schemeClr val="bg1"/>
                </a:solidFill>
              </a:rPr>
              <a:t>товарищества.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600" y="1104900"/>
            <a:ext cx="11975355" cy="50825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Ч.11 ст.12. В случае, если садовые или огородные земельные участки, 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находящиеся в государственной или муниципальной собственности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расположенные в границах территории садоводства или огородничества, принадлежат гражданам 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праве пожизненного наследуемого владения или постоянного (бессрочного) пользования либо эти земельные участки предоставлены гражданам в аренду,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участия в товариществе осуществляют данные 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землевладельцы, землепользователи и арендаторы земельных участков.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для приобретения такими гражданами членства в товариществе принятие каких-либо решений органов государственной власти или органов местного самоуправления не требуется.</a:t>
            </a:r>
          </a:p>
          <a:p>
            <a:pPr algn="just"/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Данные граждане являются правообладателями, а не собственниками применительно к 217-ФЗ.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472141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Кто такие правообладатели?</a:t>
            </a:r>
            <a:endParaRPr lang="ru-RU" sz="24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effectLst/>
              </a:rPr>
              <a:t>		</a:t>
            </a:r>
            <a:endParaRPr lang="ru-RU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199" y="1249332"/>
            <a:ext cx="11561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	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600" y="1104900"/>
            <a:ext cx="11975355" cy="4838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688041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Образец заявления о принятии в члены</a:t>
            </a:r>
            <a:endParaRPr lang="ru-RU" sz="24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effectLst/>
              </a:rPr>
              <a:t>		</a:t>
            </a:r>
            <a:endParaRPr lang="ru-RU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3201" y="1249332"/>
            <a:ext cx="116884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 smtClean="0">
                <a:solidFill>
                  <a:schemeClr val="bg1"/>
                </a:solidFill>
              </a:rPr>
              <a:t>	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Председателю правления СНТ «Фиалка»</a:t>
            </a:r>
          </a:p>
          <a:p>
            <a:pPr algn="r"/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Кошмарову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П.П.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Я Иванов Иван Иванович являюсь собственником земельного участка №23 расположенного на территории СНТ «Фиалка» с кадастровым номером №____. 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жительства: г. Москва, ул. Пионерская, д. 13, кв.666.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 для получения почтовых сообщений: 111111, г. Москва, ул. Чудная, д. 66, кв.13.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 (при наличии):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luboy@mail.ru</a:t>
            </a: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номер телефона (желательно, но не обязательно)__________________-.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Настоящим я подтверждаю свое согласие на соблюдения требований устава товарищества.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Приложения: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документа о правах на земельный участок.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600" y="1104900"/>
            <a:ext cx="11975355" cy="51282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573741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Основания для отказа в приеме в члены (ст.12)</a:t>
            </a:r>
            <a:endParaRPr lang="ru-RU" sz="24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effectLst/>
              </a:rPr>
              <a:t>		</a:t>
            </a:r>
            <a:endParaRPr lang="ru-RU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199" y="1249332"/>
            <a:ext cx="115614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П.9. ст. 12 217-ФЗ «В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приобретении членства товарищества должно быть отказано в случае, если лицо, подавшее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было ранее исключено из числа членов этого товарищества в связи с нарушением обязанности, установленной пунктом 2 части 6 статьи 11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ФЗ-217 (своевременное внесение взносов),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устранило указанное нарушение;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не является собственником или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правообладателем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участка, расположенного в границах территории садоводства или огородничества;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не представило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правах на садовый или огородный земельный участок, расположенный в границах территории садоводства или огородничества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представило заявление, не соответствующее требованиям, предусмотренным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ч.5 с.12 217-ФЗ.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341100" cy="2149475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Какие виды взносов и платежей и на какие цели, в соответствии с 217-ФЗ, могут быть установлены товариществами.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Как </a:t>
            </a:r>
            <a:r>
              <a:rPr lang="ru-RU" dirty="0">
                <a:effectLst/>
              </a:rPr>
              <a:t>составить финансово-экономическое обоснование.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10" y="2514600"/>
            <a:ext cx="4489450" cy="3202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88" y="3744975"/>
            <a:ext cx="3603752" cy="2327801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70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1249332"/>
            <a:ext cx="11975355" cy="4832092"/>
          </a:xfrm>
          <a:prstGeom prst="roundRect">
            <a:avLst/>
          </a:prstGeom>
          <a:solidFill>
            <a:srgbClr val="EBFB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573741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Статья 14. Взносы членов товарищества</a:t>
            </a: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effectLst/>
              </a:rPr>
              <a:t>		</a:t>
            </a:r>
            <a:endParaRPr lang="ru-RU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199" y="1249332"/>
            <a:ext cx="115614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Взносы членов товарищества могут быть следующих видов: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членские взносы;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целевые взносы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Обязанность по внесению взносов распространяется на всех членов товарищества.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Членские взносы вносятся членами товарищества в порядке, установленном уставом товарищества,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расчетный счет товарищества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 может быть чаще одного раза в месяц) 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внесения членских взносов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уставом товарищества.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591670" y="945776"/>
            <a:ext cx="10986247" cy="1272989"/>
          </a:xfrm>
          <a:prstGeom prst="round2Same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95175" y="3200402"/>
            <a:ext cx="4419591" cy="2922487"/>
          </a:xfrm>
          <a:prstGeom prst="round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49245" y="3222813"/>
            <a:ext cx="3576919" cy="2922487"/>
          </a:xfrm>
          <a:prstGeom prst="round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600" y="3218330"/>
            <a:ext cx="3576919" cy="2922487"/>
          </a:xfrm>
          <a:prstGeom prst="round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443753"/>
          </a:xfrm>
        </p:spPr>
        <p:txBody>
          <a:bodyPr>
            <a:noAutofit/>
          </a:bodyPr>
          <a:lstStyle/>
          <a:p>
            <a:r>
              <a:rPr lang="ru-RU" sz="2400" dirty="0" smtClean="0"/>
              <a:t>КТО ТАКОЙ «индивидуальный САДОВОД» И КАК ИМ СТАТЬ?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91670" y="927848"/>
            <a:ext cx="11187953" cy="16502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ДЕЙСТВУЮЩЕМУ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66-ФЗ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  <a:effectLst/>
              </a:rPr>
              <a:t>(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Статья 8. Ведение садоводства, огородничества или дачного хозяйства в индивидуальном порядке)</a:t>
            </a:r>
          </a:p>
          <a:p>
            <a:endParaRPr lang="ru-RU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73424" y="3334871"/>
            <a:ext cx="3478306" cy="292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1. При приобретении ЗУ/ вступлении в наследство и т.п., новый собственник становится «</a:t>
            </a:r>
            <a:r>
              <a:rPr lang="ru-RU" sz="2000" dirty="0" err="1" smtClean="0">
                <a:solidFill>
                  <a:schemeClr val="bg1"/>
                </a:solidFill>
              </a:rPr>
              <a:t>индивидуалом</a:t>
            </a:r>
            <a:r>
              <a:rPr lang="ru-RU" sz="2000" dirty="0" smtClean="0">
                <a:solidFill>
                  <a:schemeClr val="bg1"/>
                </a:solidFill>
              </a:rPr>
              <a:t>» до принятия общим собранием (если подаст заявление о вступлении)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3939990" y="3325907"/>
            <a:ext cx="4374776" cy="2922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2. В случае добровольного выхода, член товарищества становится «</a:t>
            </a:r>
            <a:r>
              <a:rPr lang="ru-RU" sz="2000" dirty="0" err="1" smtClean="0">
                <a:solidFill>
                  <a:schemeClr val="bg1"/>
                </a:solidFill>
              </a:rPr>
              <a:t>индивидуалом</a:t>
            </a:r>
            <a:r>
              <a:rPr lang="ru-RU" sz="2000" dirty="0" smtClean="0">
                <a:solidFill>
                  <a:schemeClr val="bg1"/>
                </a:solidFill>
              </a:rPr>
              <a:t>» с момента получения Правлением заявления о выходе (почтовым </a:t>
            </a:r>
            <a:r>
              <a:rPr lang="ru-RU" sz="2000" dirty="0">
                <a:solidFill>
                  <a:schemeClr val="bg1"/>
                </a:solidFill>
              </a:rPr>
              <a:t>отправлением  с даты отправки такого заявления </a:t>
            </a:r>
            <a:r>
              <a:rPr lang="ru-RU" sz="2000" dirty="0" smtClean="0">
                <a:solidFill>
                  <a:schemeClr val="bg1"/>
                </a:solidFill>
              </a:rPr>
              <a:t>на </a:t>
            </a:r>
            <a:r>
              <a:rPr lang="ru-RU" sz="2000" dirty="0">
                <a:solidFill>
                  <a:schemeClr val="bg1"/>
                </a:solidFill>
              </a:rPr>
              <a:t>юридический адрес </a:t>
            </a:r>
            <a:r>
              <a:rPr lang="ru-RU" sz="2000" dirty="0" smtClean="0">
                <a:solidFill>
                  <a:schemeClr val="bg1"/>
                </a:solidFill>
              </a:rPr>
              <a:t>товарищества или лично)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8471648" y="3330390"/>
            <a:ext cx="3473815" cy="292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3. Исключение решением общего собрания членов товарищества. «</a:t>
            </a:r>
            <a:r>
              <a:rPr lang="ru-RU" sz="2000" dirty="0" err="1" smtClean="0">
                <a:solidFill>
                  <a:schemeClr val="bg1"/>
                </a:solidFill>
              </a:rPr>
              <a:t>Индивидуал</a:t>
            </a:r>
            <a:r>
              <a:rPr lang="ru-RU" sz="2000" dirty="0" smtClean="0">
                <a:solidFill>
                  <a:schemeClr val="bg1"/>
                </a:solidFill>
              </a:rPr>
              <a:t>» - с даты проведения общего собрания членов.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1249332"/>
            <a:ext cx="11975355" cy="4999068"/>
          </a:xfrm>
          <a:prstGeom prst="roundRect">
            <a:avLst/>
          </a:prstGeom>
          <a:solidFill>
            <a:srgbClr val="EBFB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688041"/>
          </a:xfrm>
        </p:spPr>
        <p:txBody>
          <a:bodyPr>
            <a:no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Членские взносы могут быть использованы исключительно на расходы, связанные:</a:t>
            </a: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effectLst/>
              </a:rPr>
              <a:t>		</a:t>
            </a:r>
            <a:endParaRPr lang="ru-RU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500" y="1249332"/>
            <a:ext cx="11137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содержанием имущества общего пользования товарищества, в том числе уплатой арендных платежей за данное имущество;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осуществлением расчетов с организациями, осуществляющими снабжение тепловой и электрической энергией, водой, газом, водоотведение на основании договоров, заключенных с этими организациями;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осуществлением расчетов с оператором по обращению с твердыми коммунальными отходами, региональным оператором по обращению с твердыми коммунальными отходами на основании договоров, заключенных товариществом с этими организациями;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благоустройством земельных участков общего назначения;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охраной территории садоводства или огородничества и обеспечением в границах такой территории пожарной безопасности;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проведением аудиторских проверок товарищества;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выплатой заработной платы лицам, с которыми товариществом заключены трудовые договоры;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организацией и проведением общих собраний членов товарищества, выполнением решений этих собраний;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уплатой налогов и сборов, связанных с деятельностью товарищества, в соответствии с законодательством о налогах и сборах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1735168"/>
            <a:ext cx="11975355" cy="4500012"/>
          </a:xfrm>
          <a:prstGeom prst="roundRect">
            <a:avLst/>
          </a:prstGeom>
          <a:solidFill>
            <a:srgbClr val="EBFB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chemeClr val="bg1"/>
                </a:solidFill>
              </a:rPr>
              <a:t>1) с подготовкой документов, необходимых для образования земельного участка, находящегося в государственной или муниципальной собственности, в целях дальнейшего предоставления товариществу такого земельного участка;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2) с подготовкой документации по планировке территории в отношении территории садоводства или огородничества;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3) с проведением кадастровых работ для целей внесения в Единый государственный реестр недвижимости сведений о садовых или огородных земельных участках, земельных участках общего назначения, об иных объектах недвижимости, относящихся к имуществу общего пользования;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4) с созданием или приобретением необходимого для деятельности товарищества имущества общего пользования;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5) с реализацией мероприятий, </a:t>
            </a:r>
            <a:r>
              <a:rPr lang="ru-RU" sz="2200" dirty="0">
                <a:solidFill>
                  <a:srgbClr val="FF0000"/>
                </a:solidFill>
              </a:rPr>
              <a:t>предусмотренных решением общего собрания </a:t>
            </a:r>
            <a:r>
              <a:rPr lang="ru-RU" sz="2200" dirty="0">
                <a:solidFill>
                  <a:schemeClr val="bg1"/>
                </a:solidFill>
              </a:rPr>
              <a:t>членов товарищества.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1310341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</a:rPr>
              <a:t>Целевые взносы вносятся членами товарищества на расчетный счет товарищества по решению общего собрания членов товарищества, определяющему их размер и срок внесения, в порядке, установленном уставом товарищества, и могут быть направлены на расходы, исключительно связанные::</a:t>
            </a: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chemeClr val="bg1"/>
                </a:solidFill>
                <a:effectLst/>
              </a:rPr>
              <a:t>		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500" y="1249332"/>
            <a:ext cx="1113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868680"/>
            <a:ext cx="11975355" cy="5059680"/>
          </a:xfrm>
          <a:prstGeom prst="roundRect">
            <a:avLst/>
          </a:prstGeom>
          <a:solidFill>
            <a:srgbClr val="EBFB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В </a:t>
            </a:r>
            <a:r>
              <a:rPr lang="ru-RU" sz="2800" dirty="0">
                <a:solidFill>
                  <a:schemeClr val="bg1"/>
                </a:solidFill>
              </a:rPr>
              <a:t>случаях, предусмотренных уставом товарищества, размер взносов </a:t>
            </a:r>
            <a:r>
              <a:rPr lang="ru-RU" sz="2800" dirty="0">
                <a:solidFill>
                  <a:srgbClr val="FF0000"/>
                </a:solidFill>
              </a:rPr>
              <a:t>может отличаться </a:t>
            </a:r>
            <a:r>
              <a:rPr lang="ru-RU" sz="2800" dirty="0">
                <a:solidFill>
                  <a:schemeClr val="bg1"/>
                </a:solidFill>
              </a:rPr>
              <a:t>для отдельных членов товарищества, если это обусловлено </a:t>
            </a:r>
            <a:r>
              <a:rPr lang="ru-RU" sz="2800" dirty="0">
                <a:solidFill>
                  <a:srgbClr val="FF0000"/>
                </a:solidFill>
              </a:rPr>
              <a:t>различным объемом использования</a:t>
            </a:r>
            <a:r>
              <a:rPr lang="ru-RU" sz="2800" dirty="0">
                <a:solidFill>
                  <a:schemeClr val="bg1"/>
                </a:solidFill>
              </a:rPr>
              <a:t> имущества общего пользования в зависимости </a:t>
            </a:r>
            <a:r>
              <a:rPr lang="ru-RU" sz="2800" dirty="0">
                <a:solidFill>
                  <a:srgbClr val="FF0000"/>
                </a:solidFill>
              </a:rPr>
              <a:t>от размера садового или огородного земельного участка</a:t>
            </a:r>
            <a:r>
              <a:rPr lang="ru-RU" sz="2800" dirty="0">
                <a:solidFill>
                  <a:schemeClr val="bg1"/>
                </a:solidFill>
              </a:rPr>
              <a:t> и (или) </a:t>
            </a:r>
            <a:r>
              <a:rPr lang="ru-RU" sz="2800" dirty="0">
                <a:solidFill>
                  <a:srgbClr val="FF0000"/>
                </a:solidFill>
              </a:rPr>
              <a:t>суммарного размера площади объектов недвижимого имущества</a:t>
            </a:r>
            <a:r>
              <a:rPr lang="ru-RU" sz="2800" dirty="0">
                <a:solidFill>
                  <a:schemeClr val="bg1"/>
                </a:solidFill>
              </a:rPr>
              <a:t>, расположенных на таком земельном участке, или </a:t>
            </a:r>
            <a:r>
              <a:rPr lang="ru-RU" sz="2800" dirty="0">
                <a:solidFill>
                  <a:srgbClr val="FF0000"/>
                </a:solidFill>
              </a:rPr>
              <a:t>размера доли в праве общей долевой собственности</a:t>
            </a:r>
            <a:r>
              <a:rPr lang="ru-RU" sz="2800" dirty="0">
                <a:solidFill>
                  <a:schemeClr val="bg1"/>
                </a:solidFill>
              </a:rPr>
              <a:t> на такой земельный участок и (или) </a:t>
            </a:r>
            <a:r>
              <a:rPr lang="ru-RU" sz="2800" dirty="0">
                <a:solidFill>
                  <a:srgbClr val="FF0000"/>
                </a:solidFill>
              </a:rPr>
              <a:t>расположенные на нем объекты недвижимого имущества.</a:t>
            </a: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371811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Определение размера взносов</a:t>
            </a:r>
            <a:endParaRPr lang="ru-RU" sz="2800" dirty="0">
              <a:effectLst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416859"/>
            <a:ext cx="11688484" cy="6149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chemeClr val="bg1"/>
                </a:solidFill>
                <a:effectLst/>
              </a:rPr>
              <a:t>		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500" y="1249332"/>
            <a:ext cx="1113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868680"/>
            <a:ext cx="11975355" cy="1943100"/>
          </a:xfrm>
          <a:prstGeom prst="roundRect">
            <a:avLst/>
          </a:prstGeom>
          <a:solidFill>
            <a:srgbClr val="EBFB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ru-RU" sz="2800" dirty="0" smtClean="0">
                <a:solidFill>
                  <a:schemeClr val="bg1"/>
                </a:solidFill>
              </a:rPr>
              <a:t>	Размер </a:t>
            </a:r>
            <a:r>
              <a:rPr lang="ru-RU" sz="2800" dirty="0">
                <a:solidFill>
                  <a:schemeClr val="bg1"/>
                </a:solidFill>
              </a:rPr>
              <a:t>взносов определяется на основании приходно-расходной сметы товарищества и финансово-экономического обоснования, утвержденных общим собранием членов товарищества.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371811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Определение размера взносов</a:t>
            </a:r>
            <a:endParaRPr lang="ru-RU" sz="2800" dirty="0">
              <a:effectLst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416859"/>
            <a:ext cx="11688484" cy="6149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chemeClr val="bg1"/>
                </a:solidFill>
                <a:effectLst/>
              </a:rPr>
              <a:t>		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500" y="1249332"/>
            <a:ext cx="1113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308610" y="3234690"/>
            <a:ext cx="3864145" cy="30861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1. Утверждение приходно-расходной сметы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4311796" y="3258300"/>
            <a:ext cx="4368210" cy="30861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2.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Утверждение финансово-экономического обоснования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Блок-схема: задержка 8"/>
          <p:cNvSpPr/>
          <p:nvPr/>
        </p:nvSpPr>
        <p:spPr>
          <a:xfrm>
            <a:off x="8763677" y="3258300"/>
            <a:ext cx="3181082" cy="3086100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3.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Определение размера взноса/ платежа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764" y="5547788"/>
            <a:ext cx="11975355" cy="1193798"/>
          </a:xfrm>
          <a:prstGeom prst="roundRect">
            <a:avLst/>
          </a:prstGeom>
          <a:solidFill>
            <a:srgbClr val="EBFB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Формулировка решения: </a:t>
            </a:r>
            <a:r>
              <a:rPr lang="ru-RU" sz="2400" dirty="0" smtClean="0">
                <a:solidFill>
                  <a:schemeClr val="bg1"/>
                </a:solidFill>
              </a:rPr>
              <a:t>Утвердить приходно-расходную смету СНТ «Фиалка» на период с 01.01.2018 по 31.12.2018г. на общую сумму 205000,00 (Двести пять тысяч) рублей.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371811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Утверждаем приходно-расходную смету</a:t>
            </a:r>
            <a:endParaRPr lang="ru-RU" sz="2800" dirty="0">
              <a:effectLst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416859"/>
            <a:ext cx="11688484" cy="6149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chemeClr val="bg1"/>
                </a:solidFill>
                <a:effectLst/>
              </a:rPr>
              <a:t>		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500" y="1249332"/>
            <a:ext cx="1113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040833"/>
              </p:ext>
            </p:extLst>
          </p:nvPr>
        </p:nvGraphicFramePr>
        <p:xfrm>
          <a:off x="444499" y="964357"/>
          <a:ext cx="4778664" cy="4496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8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4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2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096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№ п/п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Наименование статьи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96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Заработная плата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100 000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96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Взносы в фонды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000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96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Вывоз ТБО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20 000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96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Чистка улиц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от снега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000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096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Земельный налог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10 000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096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Услуги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банка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000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096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205 000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34000" y="964357"/>
            <a:ext cx="6557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spc="-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Приходно-расходная </a:t>
            </a:r>
            <a:r>
              <a:rPr lang="ru-RU" sz="2400" b="1" spc="-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смета может составляться на календарный год или на иной срок, во время которого предполагается осуществление мероприятий, требующих расходов товарищества</a:t>
            </a:r>
            <a:r>
              <a:rPr lang="ru-RU" sz="2400" b="1" spc="-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Приходно-расходная </a:t>
            </a:r>
            <a:r>
              <a:rPr lang="ru-RU" sz="24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 товарищества, составляемая правлением товарищества, должна содержать указание на размер предполагаемых доходов и расходов товарищества, перечень предполагаемых мероприятий и ответственных за их обеспечение должностных лиц </a:t>
            </a:r>
            <a:r>
              <a:rPr lang="ru-RU" sz="2400" b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товарищества.</a:t>
            </a:r>
            <a:endParaRPr lang="ru-RU" sz="2400" b="1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56562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02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764" y="5517597"/>
            <a:ext cx="11975355" cy="1223989"/>
          </a:xfrm>
          <a:prstGeom prst="roundRect">
            <a:avLst/>
          </a:prstGeom>
          <a:solidFill>
            <a:srgbClr val="EBFB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Формулировка решения: </a:t>
            </a:r>
            <a:r>
              <a:rPr lang="ru-RU" sz="2400" dirty="0" smtClean="0">
                <a:solidFill>
                  <a:schemeClr val="bg1"/>
                </a:solidFill>
              </a:rPr>
              <a:t>Утвердить финансово-экономическое обоснование для расчета членского взноса/платежа садоводов, ведущих хозяйство в индивидуальном порядке СНТ «Фиалка» на 2018 год.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29244" y="114301"/>
            <a:ext cx="9733512" cy="965198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Утверждаем финансово-экономическое обоснование</a:t>
            </a:r>
            <a:endParaRPr lang="ru-RU" sz="2800" dirty="0">
              <a:effectLst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229244" y="1722438"/>
            <a:ext cx="9733512" cy="1500187"/>
          </a:xfrm>
        </p:spPr>
        <p:txBody>
          <a:bodyPr/>
          <a:lstStyle/>
          <a:p>
            <a:r>
              <a:rPr lang="ru-RU" dirty="0" smtClean="0"/>
              <a:t>Утвердить финансово-экономическое обоснование в следующем виде: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416859"/>
            <a:ext cx="11688484" cy="6149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chemeClr val="bg1"/>
                </a:solidFill>
                <a:effectLst/>
              </a:rPr>
              <a:t>		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665533"/>
              </p:ext>
            </p:extLst>
          </p:nvPr>
        </p:nvGraphicFramePr>
        <p:xfrm>
          <a:off x="360217" y="1672863"/>
          <a:ext cx="11531466" cy="3795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700">
                  <a:extLst>
                    <a:ext uri="{9D8B030D-6E8A-4147-A177-3AD203B41FA5}">
                      <a16:colId xmlns:a16="http://schemas.microsoft.com/office/drawing/2014/main" xmlns="" val="3426796122"/>
                    </a:ext>
                  </a:extLst>
                </a:gridCol>
                <a:gridCol w="2755305">
                  <a:extLst>
                    <a:ext uri="{9D8B030D-6E8A-4147-A177-3AD203B41FA5}">
                      <a16:colId xmlns:a16="http://schemas.microsoft.com/office/drawing/2014/main" xmlns="" val="1646733658"/>
                    </a:ext>
                  </a:extLst>
                </a:gridCol>
                <a:gridCol w="1752590">
                  <a:extLst>
                    <a:ext uri="{9D8B030D-6E8A-4147-A177-3AD203B41FA5}">
                      <a16:colId xmlns:a16="http://schemas.microsoft.com/office/drawing/2014/main" xmlns="" val="2249649682"/>
                    </a:ext>
                  </a:extLst>
                </a:gridCol>
                <a:gridCol w="2091326">
                  <a:extLst>
                    <a:ext uri="{9D8B030D-6E8A-4147-A177-3AD203B41FA5}">
                      <a16:colId xmlns:a16="http://schemas.microsoft.com/office/drawing/2014/main" xmlns="" val="2762983122"/>
                    </a:ext>
                  </a:extLst>
                </a:gridCol>
                <a:gridCol w="2533156">
                  <a:extLst>
                    <a:ext uri="{9D8B030D-6E8A-4147-A177-3AD203B41FA5}">
                      <a16:colId xmlns:a16="http://schemas.microsoft.com/office/drawing/2014/main" xmlns="" val="3006004777"/>
                    </a:ext>
                  </a:extLst>
                </a:gridCol>
                <a:gridCol w="1477389">
                  <a:extLst>
                    <a:ext uri="{9D8B030D-6E8A-4147-A177-3AD203B41FA5}">
                      <a16:colId xmlns:a16="http://schemas.microsoft.com/office/drawing/2014/main" xmlns="" val="800328373"/>
                    </a:ext>
                  </a:extLst>
                </a:gridCol>
              </a:tblGrid>
              <a:tr h="5800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п/п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Единица 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ед. изм.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Сотка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820619"/>
                  </a:ext>
                </a:extLst>
              </a:tr>
              <a:tr h="3590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Участок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43882303"/>
                  </a:ext>
                </a:extLst>
              </a:tr>
              <a:tr h="3590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Взносы в фонды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08535323"/>
                  </a:ext>
                </a:extLst>
              </a:tr>
              <a:tr h="5642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Вывоз ТБО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8076260"/>
                  </a:ext>
                </a:extLst>
              </a:tr>
              <a:tr h="6353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Чистка улиц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снега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Сотка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3384100"/>
                  </a:ext>
                </a:extLst>
              </a:tr>
              <a:tr h="6353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Сотка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60544286"/>
                  </a:ext>
                </a:extLst>
              </a:tr>
              <a:tr h="3590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банка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736621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60216" y="2673927"/>
            <a:ext cx="11531467" cy="279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015140"/>
              </p:ext>
            </p:extLst>
          </p:nvPr>
        </p:nvGraphicFramePr>
        <p:xfrm>
          <a:off x="360218" y="1010223"/>
          <a:ext cx="11531464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0509">
                  <a:extLst>
                    <a:ext uri="{9D8B030D-6E8A-4147-A177-3AD203B41FA5}">
                      <a16:colId xmlns:a16="http://schemas.microsoft.com/office/drawing/2014/main" xmlns="" val="961423134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xmlns="" val="1574256084"/>
                    </a:ext>
                  </a:extLst>
                </a:gridCol>
                <a:gridCol w="4021180">
                  <a:extLst>
                    <a:ext uri="{9D8B030D-6E8A-4147-A177-3AD203B41FA5}">
                      <a16:colId xmlns:a16="http://schemas.microsoft.com/office/drawing/2014/main" xmlns="" val="2651663107"/>
                    </a:ext>
                  </a:extLst>
                </a:gridCol>
                <a:gridCol w="2882866">
                  <a:extLst>
                    <a:ext uri="{9D8B030D-6E8A-4147-A177-3AD203B41FA5}">
                      <a16:colId xmlns:a16="http://schemas.microsoft.com/office/drawing/2014/main" xmlns="" val="2557763127"/>
                    </a:ext>
                  </a:extLst>
                </a:gridCol>
              </a:tblGrid>
              <a:tr h="613065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участков на территории товарищества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 участков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Суммарная</a:t>
                      </a:r>
                      <a:r>
                        <a:rPr lang="ru-RU" baseline="0" dirty="0" smtClean="0"/>
                        <a:t> площадь участков садоводов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360 соток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50024752"/>
                  </a:ext>
                </a:extLst>
              </a:tr>
            </a:tbl>
          </a:graphicData>
        </a:graphic>
      </p:graphicFrame>
      <p:sp>
        <p:nvSpPr>
          <p:cNvPr id="10" name="Подзаголовок 2"/>
          <p:cNvSpPr txBox="1">
            <a:spLocks/>
          </p:cNvSpPr>
          <p:nvPr/>
        </p:nvSpPr>
        <p:spPr>
          <a:xfrm>
            <a:off x="9657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764" y="2105891"/>
            <a:ext cx="11975355" cy="4635695"/>
          </a:xfrm>
          <a:prstGeom prst="roundRect">
            <a:avLst/>
          </a:prstGeom>
          <a:solidFill>
            <a:srgbClr val="EBFB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решения: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размер членского взноса/платежа для садоводов, ведущих хозяйство на территории СНТ «Фиалка» в индивидуальном порядке на 2018 год в размере суммы 3333 рубля за каждый земельный участок на территории товарищества и 294 рубля за сотку.</a:t>
            </a:r>
          </a:p>
          <a:p>
            <a:pPr algn="just"/>
            <a:endParaRPr lang="ru-RU" sz="3200" dirty="0">
              <a:solidFill>
                <a:schemeClr val="bg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Таким образом, собственник земельного участка 6 сот. должен оплатить членский взнос в размере 3333+(6*294)=5097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8036" y="241173"/>
            <a:ext cx="11323646" cy="1689032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Утверждаем размер членского взноса/платежа исходя из утвержденной приходно-расходной сметы и финансово-экономического обоснования.</a:t>
            </a:r>
            <a:endParaRPr lang="ru-RU" sz="2800" dirty="0">
              <a:effectLst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416859"/>
            <a:ext cx="11688484" cy="6149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chemeClr val="bg1"/>
                </a:solidFill>
                <a:effectLst/>
              </a:rPr>
              <a:t>		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70278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18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341100" cy="2149475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Имущество общего пользования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-8025" r="15244" b="8025"/>
          <a:stretch/>
        </p:blipFill>
        <p:spPr>
          <a:xfrm>
            <a:off x="2272151" y="1721425"/>
            <a:ext cx="2466109" cy="224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15" y="1898070"/>
            <a:ext cx="2013620" cy="3574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84" y="3363762"/>
            <a:ext cx="3026916" cy="2108781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734545" y="602337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45" y="602337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3200" y="1104900"/>
            <a:ext cx="11808691" cy="5208037"/>
          </a:xfrm>
          <a:prstGeom prst="roundRect">
            <a:avLst>
              <a:gd name="adj" fmla="val 16413"/>
            </a:avLst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 ст. 24. Управление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имуществом общего пользования в границах территории садоводства или огородничества может осуществлять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одно товарищество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настоящим Федеральным законом.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3. ст. 24.  Имущество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пользования, расположенное в границах территории садоводства или огородничества, может также принадлежать товариществу на праве собственности и ином праве, предусмотренном гражданским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П. 1. ст. 25. </a:t>
            </a:r>
            <a:r>
              <a:rPr lang="ru-RU" sz="2000" dirty="0">
                <a:solidFill>
                  <a:schemeClr val="bg1"/>
                </a:solidFill>
              </a:rPr>
              <a:t>Имущество общего пользования, расположенное в границах территории садоводства или огородничества, являющееся недвижимым имуществом, созданное (создаваемое), приобретенное после дня вступления в силу настоящего Федерального закона, принадлежит </a:t>
            </a:r>
            <a:r>
              <a:rPr lang="ru-RU" sz="2000" dirty="0">
                <a:solidFill>
                  <a:srgbClr val="FF0000"/>
                </a:solidFill>
              </a:rPr>
              <a:t>на праве общей долевой собственности </a:t>
            </a:r>
            <a:r>
              <a:rPr lang="ru-RU" sz="2000" dirty="0">
                <a:solidFill>
                  <a:schemeClr val="bg1"/>
                </a:solidFill>
              </a:rPr>
              <a:t>лицам, являющимся собственниками земельных участков, расположенных в границах территории садоводства или огородничества, пропорционально площади этих участков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2. ст. 25. Право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на недвижимое имущество, входящее в состав имущества общего пользования, возникает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государственной регистрации такого права в соответствии с Федеральным законом от 13 июля 2015 года N 218-ФЗ "О государственной регистрации недвижимости".</a:t>
            </a:r>
          </a:p>
          <a:p>
            <a:pPr algn="just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263237"/>
            <a:ext cx="11300013" cy="67887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пользования, образование земельных участков общего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>
              <a:effectLst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3201" y="1257300"/>
            <a:ext cx="11688484" cy="5055637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218 ФЗ ст.1 п. 3</a:t>
            </a:r>
            <a:r>
              <a:rPr lang="ru-RU" sz="2200" dirty="0">
                <a:solidFill>
                  <a:schemeClr val="bg1"/>
                </a:solidFill>
              </a:rPr>
              <a:t>. Государственная регистрация прав на недвижимое имущество - </a:t>
            </a:r>
            <a:r>
              <a:rPr lang="ru-RU" sz="2200" b="1" dirty="0">
                <a:solidFill>
                  <a:srgbClr val="FF0000"/>
                </a:solidFill>
              </a:rPr>
              <a:t>юридический акт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признания и подтверждения возникновения, изменения, перехода, прекращения права определенного лица на недвижимое имущество или ограничения такого права и обременения недвижимого имущества (далее - государственная регистрация прав).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218 ФЗ ст.1 п. </a:t>
            </a:r>
            <a:r>
              <a:rPr lang="ru-RU" sz="2200" dirty="0" smtClean="0">
                <a:solidFill>
                  <a:schemeClr val="bg1"/>
                </a:solidFill>
              </a:rPr>
              <a:t> 4</a:t>
            </a:r>
            <a:r>
              <a:rPr lang="ru-RU" sz="2200" dirty="0">
                <a:solidFill>
                  <a:schemeClr val="bg1"/>
                </a:solidFill>
              </a:rPr>
              <a:t>. </a:t>
            </a:r>
            <a:r>
              <a:rPr lang="ru-RU" sz="2200" b="1" dirty="0">
                <a:solidFill>
                  <a:srgbClr val="FF0000"/>
                </a:solidFill>
              </a:rPr>
              <a:t>Государственная регистрация прав осуществляется посредством внесения в Единый государственный реестр недвижимости записи о праве на недвижимое имущество, </a:t>
            </a:r>
            <a:r>
              <a:rPr lang="ru-RU" sz="2200" dirty="0">
                <a:solidFill>
                  <a:schemeClr val="bg1"/>
                </a:solidFill>
              </a:rPr>
              <a:t>сведения о котором внесены в Единый государственный реестр недвижимости.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218 ФЗ ст.1 п</a:t>
            </a:r>
            <a:r>
              <a:rPr lang="ru-RU" sz="2200" dirty="0" smtClean="0">
                <a:solidFill>
                  <a:schemeClr val="bg1"/>
                </a:solidFill>
              </a:rPr>
              <a:t>. 5</a:t>
            </a:r>
            <a:r>
              <a:rPr lang="ru-RU" sz="2200" dirty="0">
                <a:solidFill>
                  <a:schemeClr val="bg1"/>
                </a:solidFill>
              </a:rPr>
              <a:t>. </a:t>
            </a:r>
            <a:r>
              <a:rPr lang="ru-RU" sz="2200" b="1" dirty="0">
                <a:solidFill>
                  <a:srgbClr val="FF0000"/>
                </a:solidFill>
              </a:rPr>
              <a:t>Государственная регистрация права в Едином государственном реестре недвижимости является единственным доказательством существования зарегистрированного права</a:t>
            </a:r>
            <a:r>
              <a:rPr lang="ru-RU" sz="2200" dirty="0">
                <a:solidFill>
                  <a:schemeClr val="bg1"/>
                </a:solidFill>
              </a:rPr>
              <a:t>. Зарегистрированное в Едином государственном реестре недвижимости право на недвижимое имущество может быть оспорено только в судебном порядке.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0217" y="124691"/>
            <a:ext cx="11531467" cy="1013577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моментом государственной регистрации права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13 июля 2015 года N 218-ФЗ "О государственной регистрации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>
              <a:effectLst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591671" y="874060"/>
            <a:ext cx="11053482" cy="1048579"/>
          </a:xfrm>
          <a:prstGeom prst="round2Same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616141" y="2024230"/>
            <a:ext cx="2369670" cy="4248517"/>
          </a:xfrm>
          <a:prstGeom prst="round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28780" y="2016013"/>
            <a:ext cx="2957620" cy="4264952"/>
          </a:xfrm>
          <a:prstGeom prst="round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99221" y="2020489"/>
            <a:ext cx="3889919" cy="4276171"/>
          </a:xfrm>
          <a:prstGeom prst="round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601" y="2006309"/>
            <a:ext cx="2153012" cy="4264951"/>
          </a:xfrm>
          <a:prstGeom prst="round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233979"/>
            <a:ext cx="11300013" cy="443753"/>
          </a:xfrm>
        </p:spPr>
        <p:txBody>
          <a:bodyPr>
            <a:noAutofit/>
          </a:bodyPr>
          <a:lstStyle/>
          <a:p>
            <a:r>
              <a:rPr lang="ru-RU" sz="2400" dirty="0" smtClean="0"/>
              <a:t>КТО ТАКОЙ «индивидуальный САДОВОД» И КАК ИМ СТАТЬ?</a:t>
            </a:r>
            <a:endParaRPr lang="ru-RU" sz="24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591671" y="868829"/>
            <a:ext cx="11053482" cy="973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00FF"/>
                </a:solidFill>
              </a:rPr>
              <a:t>В соответствии с  217-ФЗ с01.01.2019г.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</a:rPr>
              <a:t>(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Статья 5. Ведение садоводства или огородничества на земельных участках, расположенных в границах территории садоводства или огородничества, без участия в </a:t>
            </a:r>
            <a:r>
              <a:rPr lang="ru-RU" sz="1800" b="1" dirty="0" smtClean="0">
                <a:solidFill>
                  <a:schemeClr val="bg1"/>
                </a:solidFill>
                <a:effectLst/>
              </a:rPr>
              <a:t>товариществе)</a:t>
            </a:r>
            <a:endParaRPr lang="ru-RU" sz="1800" b="1" dirty="0">
              <a:solidFill>
                <a:schemeClr val="bg1"/>
              </a:solidFill>
              <a:effectLst/>
            </a:endParaRPr>
          </a:p>
          <a:p>
            <a:endParaRPr lang="ru-RU" sz="1800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73424" y="2021549"/>
            <a:ext cx="2108189" cy="415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1" spc="-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При приобретении ЗУ/ вступлении в наследство и т.п., новый собственник становится «</a:t>
            </a:r>
            <a:r>
              <a:rPr lang="ru-RU" sz="2000" b="1" spc="-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индивидуалом</a:t>
            </a:r>
            <a:r>
              <a:rPr lang="ru-RU" sz="2000" b="1" spc="-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до принятия общим собранием (если подаст заявление о вступлении)</a:t>
            </a:r>
            <a:endParaRPr lang="ru-RU" sz="2000" b="1" spc="-1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641601" y="1996148"/>
            <a:ext cx="2743199" cy="4159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spc="-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добровольного выхода, член товарищества становится «</a:t>
            </a:r>
            <a:r>
              <a:rPr lang="ru-RU" sz="2000" b="1" spc="-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индивидуалом</a:t>
            </a:r>
            <a:r>
              <a:rPr lang="ru-RU" sz="20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с момента получения Правлением заявления о выходе (почтовым отправлением  с даты отправки такого заявления на юридический адрес товарищества или лично)</a:t>
            </a: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5712755" y="2070100"/>
            <a:ext cx="3666556" cy="3971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spc="-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3.Членство </a:t>
            </a:r>
            <a:r>
              <a:rPr lang="ru-RU" sz="20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товариществе прекращается принудительно решением общего собрания членов товарищества со дня принятия такого решения или с иной даты, определенной данным решением, </a:t>
            </a:r>
            <a:r>
              <a:rPr lang="ru-RU" sz="2000" b="1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неуплатой взносов в течение более двух месяцев с момента возникновения этой обязанности</a:t>
            </a:r>
            <a:r>
              <a:rPr lang="ru-RU" sz="20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если более продолжительный срок не предусмотрен уставом товарищества.</a:t>
            </a:r>
          </a:p>
        </p:txBody>
      </p:sp>
      <p:sp>
        <p:nvSpPr>
          <p:cNvPr id="17" name="Подзаголовок 4"/>
          <p:cNvSpPr txBox="1">
            <a:spLocks/>
          </p:cNvSpPr>
          <p:nvPr/>
        </p:nvSpPr>
        <p:spPr>
          <a:xfrm>
            <a:off x="9616141" y="2100580"/>
            <a:ext cx="2275541" cy="4034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1" spc="-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spc="-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</a:t>
            </a:r>
            <a:r>
              <a:rPr lang="ru-RU" sz="2000" b="1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прекращением </a:t>
            </a:r>
            <a:r>
              <a:rPr lang="ru-RU" sz="20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члена товарищества </a:t>
            </a:r>
            <a:r>
              <a:rPr lang="ru-RU" sz="2000" b="1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 </a:t>
            </a:r>
            <a:r>
              <a:rPr lang="ru-RU" sz="20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принадлежащий ему садовый или огородный земельный участок либо </a:t>
            </a:r>
            <a:r>
              <a:rPr lang="ru-RU" sz="2000" b="1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со смертью члена </a:t>
            </a:r>
            <a:r>
              <a:rPr lang="ru-RU" sz="20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товарищества.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18655" y="1249332"/>
            <a:ext cx="11656700" cy="5063605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24. п. 5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Правообладатели земельных участков, расположенных в границах территории садоводства или огородничества, вправе использовать земельные участки общего назначения в границах такой территории для прохода и проезда к своим земельным участкам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и без взимания платы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вправе ограничивать доступ правообладателей земельных участков, расположенных в границах территории садоводства или огородничества, к таким земельным участкам.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581709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ограничениях пользовании земельными участками общего пользования!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3200" y="1263187"/>
            <a:ext cx="11772155" cy="5049750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25. п. 3. </a:t>
            </a:r>
            <a:r>
              <a:rPr lang="ru-RU" sz="2400" dirty="0">
                <a:solidFill>
                  <a:schemeClr val="bg1"/>
                </a:solidFill>
              </a:rPr>
              <a:t>В соответствии с решением общего собрания членов товарищества недвижимое имущество общего пользования, расположенное в границах территории садоводства или огородничества, принадлежащее товариществу на праве собственности, </a:t>
            </a:r>
            <a:r>
              <a:rPr lang="ru-RU" sz="2400" b="1" dirty="0">
                <a:solidFill>
                  <a:srgbClr val="FF0000"/>
                </a:solidFill>
              </a:rPr>
              <a:t>может быть передано безвозмездно в общую долевую собственность лиц, являющихся собственниками земельных участков, расположенных в границах территории садоводства или огородничества</a:t>
            </a:r>
            <a:r>
              <a:rPr lang="ru-RU" sz="2400" dirty="0">
                <a:solidFill>
                  <a:schemeClr val="bg1"/>
                </a:solidFill>
              </a:rPr>
              <a:t>, пропорционально площади этих участков при условии, </a:t>
            </a:r>
            <a:r>
              <a:rPr lang="ru-RU" sz="2400" b="1" dirty="0">
                <a:solidFill>
                  <a:srgbClr val="FF0000"/>
                </a:solidFill>
              </a:rPr>
              <a:t>что все собственники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земельных участков, расположенных в границах территории садоводства или огородничества, </a:t>
            </a:r>
            <a:r>
              <a:rPr lang="ru-RU" sz="2400" b="1" dirty="0">
                <a:solidFill>
                  <a:srgbClr val="FF0000"/>
                </a:solidFill>
              </a:rPr>
              <a:t>выразили согласие на приобретение соответствующей доли в праве общей собственности на такое имущество. </a:t>
            </a:r>
            <a:r>
              <a:rPr lang="ru-RU" sz="2400" dirty="0">
                <a:solidFill>
                  <a:schemeClr val="bg1"/>
                </a:solidFill>
              </a:rPr>
              <a:t>Передача указанного имущества в соответствии с настоящей частью не является дарением.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573741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2509" y="1263187"/>
            <a:ext cx="11642846" cy="5049751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Ст. 54 п.15</a:t>
            </a:r>
            <a:r>
              <a:rPr lang="ru-RU" sz="2800" dirty="0">
                <a:solidFill>
                  <a:schemeClr val="bg1"/>
                </a:solidFill>
              </a:rPr>
              <a:t>. Вопрос о безвозмездной передаче имущества общего пользования садоводческого или огороднического некоммерческого товарищества, являющегося недвижимым имуществом, принадлежащим товариществу на праве собственности, в общую долевую собственность лиц, являющихся собственниками земельных участков, расположенных в границах территории ведения гражданами садоводства или огородничества для собственных нужд, </a:t>
            </a:r>
            <a:r>
              <a:rPr lang="ru-RU" sz="2800" b="1" dirty="0">
                <a:solidFill>
                  <a:srgbClr val="FF0000"/>
                </a:solidFill>
              </a:rPr>
              <a:t>должен быть вынесен на рассмотрение общего собрания членов садоводческого или огороднического некоммерческого товарищества не позднее 1 января 2024 года.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57374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2509" y="1263187"/>
            <a:ext cx="11642846" cy="5302713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25 п.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 праве общей собственности на имущество общего пользования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 садового или огородного земельного участка, расположенного в границах территории садоводства или огородничества,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судьбе права собственности на такой садовый или огородный земельный участок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25 п.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Собственник садового или огородного земельного участка, расположенного в границах территории садоводства или огородничества,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вправе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осуществлять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 в натуре своей доли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праве общей собственности на имущество общего пользования;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отчуждать свою долю в праве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общей собственности на имущество общего пользования, а также совершать иные действия, влекущие за собой передачу этой доли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от права собственности на указанный участок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8404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выделении доли в праве общедолевой собственности</a:t>
            </a:r>
            <a:endParaRPr lang="ru-RU" sz="28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1505" y="845128"/>
            <a:ext cx="11975355" cy="5467810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Расположенные на садовых земельных участках здания, сведения о которых внесены в Единый государственный реестр недвижимости до дня вступления в силу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ФЗ-217 с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назначением "жилое", "жилое строение",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жилыми домами.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замена ранее выданных документов или внесение изменений в такие документы, записи Единого государственного реестра недвижимости в части наименований указанных объектов недвижимости не требуется, но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может осуществляться по желанию их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правообладателей.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расположенные на садовых земельных участках здания, строения, сведения о которых внесены в Единый государственный реестр недвижимости до дня вступления в силу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ФЗ-217 с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назначением "жилое", "жилое строение", принадлежат гражданам, которые на день вступления в силу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на учете в качестве нуждающихся в жилых помещениях, признание данных зданий жилыми домами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основанием для включения их общей площади при определении уровня обеспеченности общей площадью жилого помещения в суммарную общую площадь жилых помещений, занимаемых гражданином и (или) членами его семьи по договорам социального найма, договорам найма жилых помещений жилищного фонда социального использования и (или) принадлежащих им на праве собственности.</a:t>
            </a:r>
          </a:p>
          <a:p>
            <a:pPr algn="just"/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221673"/>
            <a:ext cx="11300013" cy="48490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тех, кто стоит в очереди на получение жилья…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3130" y="1055362"/>
            <a:ext cx="11975355" cy="5257575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Реорганизация товариществ созданных до дня вступления в силу 217-ФЗ не требуется за исключением: 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Созданные до дня вступления в силу садоводческие или огороднические кооперативы должны быть преобразованы в ТСН или должны привести свои уставы в соответствие с законодательством РФ о  сельскохозяйственной кооперации.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Учредительные документы (Устав), а также наименование товариществ подлежат приведению в соответствие с 217-ФЗ при первом изменении учредительных документов. Действующие уставы (по 66-ФЗ) до внесения изменений будут действовать в части, не противоречащей 217-ФЗ.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Изменение наименования не требует обязательного внесения изменений в документы, содержащие их прежние наименования. Такие изменения могут осуществляться по желанию.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60"/>
            <a:ext cx="11300013" cy="42826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Реорганизация товариществ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341100" cy="2149475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Управление </a:t>
            </a:r>
            <a:r>
              <a:rPr lang="ru-RU" dirty="0">
                <a:effectLst/>
              </a:rPr>
              <a:t>товариществом и контроль за его </a:t>
            </a:r>
            <a:r>
              <a:rPr lang="ru-RU" dirty="0" smtClean="0">
                <a:effectLst/>
              </a:rPr>
              <a:t>деятельностью.</a:t>
            </a:r>
            <a:endParaRPr lang="ru-RU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02872"/>
            <a:ext cx="5957455" cy="3512127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795505" y="605385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05" y="605385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70021" y="976898"/>
            <a:ext cx="7606141" cy="1113283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собрание членов товарищества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1551"/>
            <a:ext cx="11300013" cy="43357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товарищества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5243" y="4510237"/>
            <a:ext cx="4876798" cy="1947164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правления товарищества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1671" y="2726885"/>
            <a:ext cx="8718583" cy="122518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правления товарищества (</a:t>
            </a:r>
            <a:r>
              <a:rPr lang="ru-RU" dirty="0">
                <a:solidFill>
                  <a:schemeClr val="bg1"/>
                </a:solidFill>
              </a:rPr>
              <a:t>Количество членов правления товарищества не может быть менее трех человек и должно составлять не более пяти процентов от общего числа членов товарищества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61018" y="4525502"/>
            <a:ext cx="5250882" cy="1916859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Ревизионная комиссия/ Ревизор (</a:t>
            </a:r>
            <a:r>
              <a:rPr lang="ru-RU" dirty="0" smtClean="0">
                <a:solidFill>
                  <a:schemeClr val="bg1"/>
                </a:solidFill>
              </a:rPr>
              <a:t>Ревизионная </a:t>
            </a:r>
            <a:r>
              <a:rPr lang="ru-RU" dirty="0">
                <a:solidFill>
                  <a:schemeClr val="bg1"/>
                </a:solidFill>
              </a:rPr>
              <a:t>комиссия состоит не менее чем из трех членов товарищества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056908" y="2269653"/>
            <a:ext cx="484909" cy="374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221188" y="4057960"/>
            <a:ext cx="484909" cy="374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8879626">
            <a:off x="9680946" y="2134065"/>
            <a:ext cx="609600" cy="23805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3130" y="1055362"/>
            <a:ext cx="11975355" cy="50472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товарищества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менее семи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товарищества, члены правления товарищества, ревизионная комиссия (ревизор)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избираются на общем собрании членов товарищества на срок, установленный уставом товарищества, но не более чем на пять лет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числа членов товарищества тайным или открытым голосованием.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 же лицо может переизбираться неограниченное количество раз на должности в органах товарищества.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избранные в исполнительные органы товарищества,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продолжают осуществлять свои полномочия до избрания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новых исполнительных органов товарищества.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60"/>
            <a:ext cx="11300013" cy="42826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3200" y="845128"/>
            <a:ext cx="11975355" cy="57207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ВНИМАНИЕ!  </a:t>
            </a:r>
            <a:r>
              <a:rPr lang="ru-RU" b="1" dirty="0" smtClean="0">
                <a:solidFill>
                  <a:schemeClr val="bg1"/>
                </a:solidFill>
              </a:rPr>
              <a:t>К </a:t>
            </a:r>
            <a:r>
              <a:rPr lang="ru-RU" b="1" dirty="0">
                <a:solidFill>
                  <a:schemeClr val="bg1"/>
                </a:solidFill>
              </a:rPr>
              <a:t>исключительной компетенции общего собрания членов товарищества </a:t>
            </a:r>
            <a:r>
              <a:rPr lang="ru-RU" b="1" dirty="0" smtClean="0">
                <a:solidFill>
                  <a:schemeClr val="bg1"/>
                </a:solidFill>
              </a:rPr>
              <a:t>относятся…23 пункта, но среди них перечислены </a:t>
            </a:r>
            <a:r>
              <a:rPr lang="ru-RU" b="1" dirty="0" smtClean="0">
                <a:solidFill>
                  <a:srgbClr val="FF0000"/>
                </a:solidFill>
              </a:rPr>
              <a:t>возможности, а не обязанности</a:t>
            </a:r>
            <a:r>
              <a:rPr lang="ru-RU" b="1" dirty="0" smtClean="0">
                <a:solidFill>
                  <a:schemeClr val="bg1"/>
                </a:solidFill>
              </a:rPr>
              <a:t>! Т.е. при необходимости, товарищество решением общего собрания может заказать проведение аудиторской проверки, но обязанности проводить аудиторские проверки нет!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Принятие решения об открытии или о закрытии банковских счетов товариществ </a:t>
            </a:r>
            <a:r>
              <a:rPr lang="ru-RU" sz="2400" dirty="0" smtClean="0">
                <a:solidFill>
                  <a:srgbClr val="FF0000"/>
                </a:solidFill>
              </a:rPr>
              <a:t>(выбор банка, с условиями, приемлемыми для большинства, а не с точки зрения открывать ли счет!)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marL="3086100" lvl="6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Определение размера и срока внесения взносов, порядка расходования целевых взносов, а также размера и срока внесения платы, предусмотренной частью 3 статьи 5 настоящего Федерального закона;</a:t>
            </a:r>
          </a:p>
          <a:p>
            <a:pPr marL="3086100" lvl="6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У</a:t>
            </a:r>
            <a:r>
              <a:rPr lang="ru-RU" sz="2400" dirty="0" smtClean="0">
                <a:solidFill>
                  <a:schemeClr val="bg1"/>
                </a:solidFill>
              </a:rPr>
              <a:t>тверждение финансово-экономического обоснования размера взносов, финансово-экономического обоснования размера платы, предусмотренной частью 3 статьи 5 настоящего Федерального закона.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795" y="249382"/>
            <a:ext cx="10353762" cy="47339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Общего собрания членов (ст.17)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78873" y="3477489"/>
            <a:ext cx="2272147" cy="2590801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00FF"/>
                </a:solidFill>
              </a:rPr>
              <a:t>Рекомендуем вносить соответствующие изменения в Устав в случае, если формулировки по этим вопросам отличны от указанных в Уставе.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2907419" y="3602182"/>
            <a:ext cx="374074" cy="2588457"/>
          </a:xfrm>
          <a:prstGeom prst="leftBrace">
            <a:avLst>
              <a:gd name="adj1" fmla="val 63095"/>
              <a:gd name="adj2" fmla="val 50000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01600" y="860612"/>
            <a:ext cx="11975355" cy="5233438"/>
          </a:xfrm>
          <a:prstGeom prst="round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44375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Прекращение членства (ст.13) принудительно:</a:t>
            </a:r>
            <a:endParaRPr lang="ru-RU" sz="24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15900" y="1079500"/>
            <a:ext cx="11541313" cy="5295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100" b="1" dirty="0" smtClean="0">
                <a:solidFill>
                  <a:schemeClr val="bg1"/>
                </a:solidFill>
                <a:effectLst/>
              </a:rPr>
              <a:t>Причиной исключения из членов может служить </a:t>
            </a:r>
            <a:r>
              <a:rPr lang="ru-RU" sz="2100" b="1" dirty="0" smtClean="0">
                <a:solidFill>
                  <a:srgbClr val="FF0000"/>
                </a:solidFill>
                <a:effectLst/>
              </a:rPr>
              <a:t>только неуплата взносов в течение более двух месяцев</a:t>
            </a:r>
            <a:r>
              <a:rPr lang="ru-RU" sz="2100" b="1" dirty="0" smtClean="0">
                <a:solidFill>
                  <a:schemeClr val="bg1"/>
                </a:solidFill>
                <a:effectLst/>
              </a:rPr>
              <a:t>, если иной срок не установлен уставом.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100" b="1" dirty="0" smtClean="0">
                <a:solidFill>
                  <a:srgbClr val="FF0000"/>
                </a:solidFill>
                <a:effectLst/>
              </a:rPr>
              <a:t>Не </a:t>
            </a:r>
            <a:r>
              <a:rPr lang="ru-RU" sz="2100" b="1" dirty="0">
                <a:solidFill>
                  <a:srgbClr val="FF0000"/>
                </a:solidFill>
                <a:effectLst/>
              </a:rPr>
              <a:t>позднее чем за месяц</a:t>
            </a:r>
            <a:r>
              <a:rPr lang="ru-RU" sz="2100" b="1" dirty="0">
                <a:effectLst/>
              </a:rPr>
              <a:t> </a:t>
            </a:r>
            <a:r>
              <a:rPr lang="ru-RU" sz="2100" b="1" dirty="0">
                <a:solidFill>
                  <a:schemeClr val="bg1"/>
                </a:solidFill>
                <a:effectLst/>
              </a:rPr>
              <a:t>до дня проведения общего собрания членов </a:t>
            </a:r>
            <a:r>
              <a:rPr lang="ru-RU" sz="2100" b="1" dirty="0" smtClean="0">
                <a:solidFill>
                  <a:schemeClr val="bg1"/>
                </a:solidFill>
                <a:effectLst/>
              </a:rPr>
              <a:t>направить члену </a:t>
            </a:r>
            <a:r>
              <a:rPr lang="ru-RU" sz="2100" b="1" dirty="0">
                <a:solidFill>
                  <a:schemeClr val="bg1"/>
                </a:solidFill>
                <a:effectLst/>
              </a:rPr>
              <a:t>товарищества предупреждение о недопустимости неисполнения обязанности, указанной в пункте 2 части 6 статьи </a:t>
            </a:r>
            <a:r>
              <a:rPr lang="ru-RU" sz="2100" b="1" dirty="0" smtClean="0">
                <a:solidFill>
                  <a:schemeClr val="bg1"/>
                </a:solidFill>
                <a:effectLst/>
              </a:rPr>
              <a:t>11 217-ФЗ (своевременное внесение взносов), </a:t>
            </a:r>
            <a:r>
              <a:rPr lang="ru-RU" sz="2100" b="1" dirty="0">
                <a:solidFill>
                  <a:schemeClr val="bg1"/>
                </a:solidFill>
                <a:effectLst/>
              </a:rPr>
              <a:t>содержащее </a:t>
            </a:r>
            <a:r>
              <a:rPr lang="ru-RU" sz="2100" b="1" dirty="0">
                <a:solidFill>
                  <a:srgbClr val="FF0000"/>
                </a:solidFill>
                <a:effectLst/>
              </a:rPr>
              <a:t>рекомендации</a:t>
            </a:r>
            <a:r>
              <a:rPr lang="ru-RU" sz="2100" b="1" dirty="0">
                <a:solidFill>
                  <a:schemeClr val="bg1"/>
                </a:solidFill>
                <a:effectLst/>
              </a:rPr>
              <a:t> по устранению нарушения исполнения этой обязанности, </a:t>
            </a:r>
            <a:r>
              <a:rPr lang="ru-RU" sz="2100" b="1" dirty="0">
                <a:solidFill>
                  <a:srgbClr val="FF0000"/>
                </a:solidFill>
                <a:effectLst/>
              </a:rPr>
              <a:t>заказным письмом с уведомлением о вручении</a:t>
            </a:r>
            <a:r>
              <a:rPr lang="ru-RU" sz="2100" b="1" dirty="0">
                <a:effectLst/>
              </a:rPr>
              <a:t> </a:t>
            </a:r>
            <a:r>
              <a:rPr lang="ru-RU" sz="2100" b="1" dirty="0">
                <a:solidFill>
                  <a:schemeClr val="bg1"/>
                </a:solidFill>
                <a:effectLst/>
              </a:rPr>
              <a:t>по указанным в реестре членов товарищества адресу места жительства и </a:t>
            </a:r>
            <a:r>
              <a:rPr lang="ru-RU" sz="2100" b="1" dirty="0">
                <a:solidFill>
                  <a:srgbClr val="FF0000"/>
                </a:solidFill>
                <a:effectLst/>
              </a:rPr>
              <a:t>адресу электронной почты </a:t>
            </a:r>
            <a:r>
              <a:rPr lang="ru-RU" sz="2100" b="1" dirty="0">
                <a:solidFill>
                  <a:schemeClr val="bg1"/>
                </a:solidFill>
                <a:effectLst/>
              </a:rPr>
              <a:t>(при наличии), по которому данным членом товарищества могут быть получены электронные сообщения</a:t>
            </a:r>
            <a:r>
              <a:rPr lang="ru-RU" sz="2100" b="1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100" b="1" dirty="0">
                <a:solidFill>
                  <a:schemeClr val="bg1"/>
                </a:solidFill>
                <a:effectLst/>
              </a:rPr>
              <a:t>Член товарищества должен быть проинформирован в порядке, установленном частью 13 статьи 17 </a:t>
            </a:r>
            <a:r>
              <a:rPr lang="ru-RU" sz="2100" b="1" dirty="0" smtClean="0">
                <a:solidFill>
                  <a:schemeClr val="bg1"/>
                </a:solidFill>
                <a:effectLst/>
              </a:rPr>
              <a:t>217-ФЗ, </a:t>
            </a:r>
            <a:r>
              <a:rPr lang="ru-RU" sz="2100" b="1" dirty="0">
                <a:solidFill>
                  <a:schemeClr val="bg1"/>
                </a:solidFill>
                <a:effectLst/>
              </a:rPr>
              <a:t>о </a:t>
            </a:r>
            <a:r>
              <a:rPr lang="ru-RU" sz="2100" b="1" dirty="0">
                <a:solidFill>
                  <a:srgbClr val="FF0000"/>
                </a:solidFill>
                <a:effectLst/>
              </a:rPr>
              <a:t>дате, времени и месте </a:t>
            </a:r>
            <a:r>
              <a:rPr lang="ru-RU" sz="2100" b="1" dirty="0">
                <a:solidFill>
                  <a:schemeClr val="bg1"/>
                </a:solidFill>
                <a:effectLst/>
              </a:rPr>
              <a:t>проведения общего собрания членов товарищества, на котором должен быть рассмотрен вопрос об исключении его из числа </a:t>
            </a:r>
            <a:r>
              <a:rPr lang="ru-RU" sz="2100" b="1" dirty="0" smtClean="0">
                <a:solidFill>
                  <a:schemeClr val="bg1"/>
                </a:solidFill>
                <a:effectLst/>
              </a:rPr>
              <a:t>членов. </a:t>
            </a:r>
            <a:r>
              <a:rPr lang="ru-RU" sz="2100" b="1" dirty="0">
                <a:solidFill>
                  <a:schemeClr val="bg1"/>
                </a:solidFill>
                <a:effectLst/>
              </a:rPr>
              <a:t>товарищества.</a:t>
            </a:r>
            <a:endParaRPr lang="ru-RU" sz="21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3130" y="1055362"/>
            <a:ext cx="11975355" cy="52575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bg1"/>
                </a:solidFill>
              </a:rPr>
              <a:t>Председатель товарищества </a:t>
            </a:r>
            <a:r>
              <a:rPr lang="ru-RU" sz="2200" b="1" dirty="0">
                <a:solidFill>
                  <a:srgbClr val="FF0000"/>
                </a:solidFill>
              </a:rPr>
              <a:t>является членом правления товарищества </a:t>
            </a:r>
            <a:r>
              <a:rPr lang="ru-RU" sz="2200" dirty="0">
                <a:solidFill>
                  <a:schemeClr val="bg1"/>
                </a:solidFill>
              </a:rPr>
              <a:t>и его председателем.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</a:rPr>
              <a:t>Количество </a:t>
            </a:r>
            <a:r>
              <a:rPr lang="ru-RU" sz="2200" dirty="0">
                <a:solidFill>
                  <a:schemeClr val="bg1"/>
                </a:solidFill>
              </a:rPr>
              <a:t>членов правления товарищества </a:t>
            </a:r>
            <a:r>
              <a:rPr lang="ru-RU" sz="2200" b="1" dirty="0">
                <a:solidFill>
                  <a:srgbClr val="FF0000"/>
                </a:solidFill>
              </a:rPr>
              <a:t>не может быть менее трех человек </a:t>
            </a:r>
            <a:r>
              <a:rPr lang="ru-RU" sz="2200" dirty="0">
                <a:solidFill>
                  <a:schemeClr val="bg1"/>
                </a:solidFill>
              </a:rPr>
              <a:t>и должно составлять </a:t>
            </a:r>
            <a:r>
              <a:rPr lang="ru-RU" sz="2200" b="1" dirty="0">
                <a:solidFill>
                  <a:srgbClr val="FF0000"/>
                </a:solidFill>
              </a:rPr>
              <a:t>не более пяти процентов от общего числа членов товарищества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FF0000"/>
                </a:solidFill>
              </a:rPr>
              <a:t>Контроль </a:t>
            </a:r>
            <a:r>
              <a:rPr lang="ru-RU" sz="2200" b="1" dirty="0">
                <a:solidFill>
                  <a:srgbClr val="FF0000"/>
                </a:solidFill>
              </a:rPr>
              <a:t>за своевременным внесением взносов</a:t>
            </a:r>
            <a:r>
              <a:rPr lang="ru-RU" sz="2200" dirty="0">
                <a:solidFill>
                  <a:schemeClr val="bg1"/>
                </a:solidFill>
              </a:rPr>
              <a:t>, предусмотренных настоящим Федеральным законом, </a:t>
            </a:r>
            <a:r>
              <a:rPr lang="ru-RU" sz="2200" b="1" dirty="0">
                <a:solidFill>
                  <a:srgbClr val="FF0000"/>
                </a:solidFill>
              </a:rPr>
              <a:t>обращение в суд за взысканием </a:t>
            </a:r>
            <a:r>
              <a:rPr lang="ru-RU" sz="2200" dirty="0">
                <a:solidFill>
                  <a:schemeClr val="bg1"/>
                </a:solidFill>
              </a:rPr>
              <a:t>задолженности по уплате взносов или </a:t>
            </a:r>
            <a:r>
              <a:rPr lang="ru-RU" sz="2200" dirty="0" smtClean="0">
                <a:solidFill>
                  <a:schemeClr val="bg1"/>
                </a:solidFill>
              </a:rPr>
              <a:t>платы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индивидуальных садоводов </a:t>
            </a:r>
            <a:r>
              <a:rPr lang="ru-RU" sz="2200" dirty="0">
                <a:solidFill>
                  <a:schemeClr val="bg1"/>
                </a:solidFill>
              </a:rPr>
              <a:t>в судебном </a:t>
            </a:r>
            <a:r>
              <a:rPr lang="ru-RU" sz="2200" dirty="0" smtClean="0">
                <a:solidFill>
                  <a:schemeClr val="bg1"/>
                </a:solidFill>
              </a:rPr>
              <a:t>порядке;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</a:rPr>
              <a:t>Приходно-расходная смета товарищества, составляемая правлением товарищества, </a:t>
            </a:r>
            <a:r>
              <a:rPr lang="ru-RU" sz="2200" b="1" dirty="0" smtClean="0">
                <a:solidFill>
                  <a:srgbClr val="FF0000"/>
                </a:solidFill>
              </a:rPr>
              <a:t>должна содержать указание на размер предполагаемых доходов и расходов товарищества, перечень предполагаемых мероприятий и ответственных за их обеспечение должностных лиц товарищества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</a:rPr>
              <a:t>Приходно-расходная </a:t>
            </a:r>
            <a:r>
              <a:rPr lang="ru-RU" sz="2200" dirty="0">
                <a:solidFill>
                  <a:schemeClr val="bg1"/>
                </a:solidFill>
              </a:rPr>
              <a:t>смета может составляться на календарный год или на иной срок, во время которого предполагается осуществление мероприятий, требующих расходов товарищества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60"/>
            <a:ext cx="11300013" cy="42826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товарищества (ст.18)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3200" y="595745"/>
            <a:ext cx="11855285" cy="58507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товарищества действует без доверенности от имени товарищества, в том числе:</a:t>
            </a:r>
          </a:p>
          <a:p>
            <a:pPr algn="just"/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председательствует на заседаниях правления товарищества;</a:t>
            </a:r>
          </a:p>
          <a:p>
            <a:pPr algn="just"/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имеет право первой подписи под финансовыми документами, которые в соответствии с уставом товарищества не подлежат обязательному одобрению правлением товарищества или общим собранием членов товарищества;</a:t>
            </a:r>
          </a:p>
          <a:p>
            <a:pPr algn="just"/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подписывает документы товарищества, в том числе одобренные решением общего собрания членов товарищества, а также подписывает протоколы заседания правления товарищества;</a:t>
            </a:r>
          </a:p>
          <a:p>
            <a:pPr algn="just"/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заключает сделки, открывает и закрывает банковские счета, совершает иные операции по банковским счетам, в том числе на основании решений общего собрания членов товарищества и правления товарищества, в случаях, если принятие решений о совершении таких действий относится к исключительной компетенции общего собрания членов товарищества или правления товарищества;</a:t>
            </a:r>
          </a:p>
          <a:p>
            <a:pPr algn="just"/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принимает на работу в товарищество работников по трудовым договорам, осуществляет права и исполняет обязанности товарищества как работодателя по этим договорам;</a:t>
            </a:r>
          </a:p>
          <a:p>
            <a:pPr algn="just"/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выдает доверенности без права передоверия;</a:t>
            </a:r>
          </a:p>
          <a:p>
            <a:pPr algn="just"/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осуществляет представительство от имени товарищества в органах государственной власти, органах местного самоуправления, а также в отношениях с иными лицами;</a:t>
            </a:r>
          </a:p>
          <a:p>
            <a:pPr algn="just"/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рассматривает заявления членов товарищества.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277092"/>
            <a:ext cx="11300013" cy="31865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товарищества (ст.19)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3200" y="595746"/>
            <a:ext cx="11855285" cy="57171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Ревизионная комиссия состоит </a:t>
            </a:r>
            <a:r>
              <a:rPr lang="ru-RU" sz="2400" b="1" dirty="0">
                <a:solidFill>
                  <a:srgbClr val="FF0000"/>
                </a:solidFill>
              </a:rPr>
              <a:t>не менее чем из трех членов </a:t>
            </a:r>
            <a:r>
              <a:rPr lang="ru-RU" sz="2400" dirty="0">
                <a:solidFill>
                  <a:schemeClr val="bg1"/>
                </a:solidFill>
              </a:rPr>
              <a:t>товарищества. В состав ревизионной комиссии (ревизором) не могут быть избраны председатель товарищества и члены его правления, а также их супруги и их родители (усыновители), родители (усыновители), бабушки, дедушки, дети (усыновленные), внуки, братья и сестры (их супруги</a:t>
            </a:r>
            <a:r>
              <a:rPr lang="ru-RU" sz="2400" dirty="0" smtClean="0">
                <a:solidFill>
                  <a:schemeClr val="bg1"/>
                </a:solidFill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Порядок </a:t>
            </a:r>
            <a:r>
              <a:rPr lang="ru-RU" sz="2400" dirty="0">
                <a:solidFill>
                  <a:schemeClr val="bg1"/>
                </a:solidFill>
              </a:rPr>
              <a:t>работы ревизионной комиссии (ревизора) и ее полномочия устанавливаются уставом товарищества </a:t>
            </a:r>
            <a:r>
              <a:rPr lang="ru-RU" sz="2400" b="1" dirty="0">
                <a:solidFill>
                  <a:srgbClr val="FF0000"/>
                </a:solidFill>
              </a:rPr>
              <a:t>и (или) </a:t>
            </a:r>
            <a:r>
              <a:rPr lang="ru-RU" sz="2400" dirty="0">
                <a:solidFill>
                  <a:schemeClr val="bg1"/>
                </a:solidFill>
              </a:rPr>
              <a:t>положением о ревизионной комиссии (ревизоре), утвержденным общим собранием членов товарищества.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Ревизионная </a:t>
            </a:r>
            <a:r>
              <a:rPr lang="ru-RU" sz="2400" dirty="0">
                <a:solidFill>
                  <a:schemeClr val="bg1"/>
                </a:solidFill>
              </a:rPr>
              <a:t>комиссия (ревизор) товарищества </a:t>
            </a:r>
            <a:r>
              <a:rPr lang="ru-RU" sz="2400" dirty="0" smtClean="0">
                <a:solidFill>
                  <a:schemeClr val="bg1"/>
                </a:solidFill>
              </a:rPr>
              <a:t>обязана осуществлять </a:t>
            </a:r>
            <a:r>
              <a:rPr lang="ru-RU" sz="2400" dirty="0">
                <a:solidFill>
                  <a:schemeClr val="bg1"/>
                </a:solidFill>
              </a:rPr>
              <a:t>ревизии финансово-хозяйственной деятельности товарищества </a:t>
            </a:r>
            <a:r>
              <a:rPr lang="ru-RU" sz="2400" b="1" dirty="0">
                <a:solidFill>
                  <a:srgbClr val="FF0000"/>
                </a:solidFill>
              </a:rPr>
              <a:t>не реже чем один раз в год </a:t>
            </a:r>
            <a:r>
              <a:rPr lang="ru-RU" sz="2400" dirty="0">
                <a:solidFill>
                  <a:schemeClr val="bg1"/>
                </a:solidFill>
              </a:rPr>
              <a:t>либо в </a:t>
            </a:r>
            <a:r>
              <a:rPr lang="ru-RU" sz="2400" b="1" dirty="0">
                <a:solidFill>
                  <a:srgbClr val="FF0000"/>
                </a:solidFill>
              </a:rPr>
              <a:t>иной срок, если такой срок установлен решением общего собрания членов товарищества</a:t>
            </a:r>
            <a:r>
              <a:rPr lang="ru-RU" sz="2400" b="1" dirty="0" smtClean="0">
                <a:solidFill>
                  <a:srgbClr val="FF0000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Органы </a:t>
            </a:r>
            <a:r>
              <a:rPr lang="ru-RU" sz="2400" dirty="0">
                <a:solidFill>
                  <a:schemeClr val="bg1"/>
                </a:solidFill>
              </a:rPr>
              <a:t>товарищества обязаны по запросу ревизионной комиссии (ревизора) предоставлять копии документов товарищества, </a:t>
            </a:r>
            <a:r>
              <a:rPr lang="ru-RU" sz="2400" b="1" dirty="0">
                <a:solidFill>
                  <a:srgbClr val="FF0000"/>
                </a:solidFill>
              </a:rPr>
              <a:t>заверенные в порядке, установленном статьей 21 </a:t>
            </a:r>
            <a:r>
              <a:rPr lang="ru-RU" sz="2400" b="1" dirty="0" smtClean="0">
                <a:solidFill>
                  <a:srgbClr val="FF0000"/>
                </a:solidFill>
              </a:rPr>
              <a:t>ФЗ 217.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277092"/>
            <a:ext cx="11300013" cy="318654"/>
          </a:xfrm>
        </p:spPr>
        <p:txBody>
          <a:bodyPr>
            <a:no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Ревизионная комиссия (ревизор)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товарищества </a:t>
            </a:r>
            <a:r>
              <a:rPr lang="ru-RU" sz="24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(ст.19)</a:t>
            </a:r>
            <a:endParaRPr lang="ru-RU" sz="24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257300"/>
            <a:ext cx="11688484" cy="530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341100" cy="2149475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общего собрания в соответствии с требованиями 217-ФЗ: процедура созыва, уведомления, проведения, формы проведения общих собраний, нюансы.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75" y="2514600"/>
            <a:ext cx="4767350" cy="3575512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99362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2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04996" y="845127"/>
            <a:ext cx="2318326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Подготовка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9574" y="277092"/>
            <a:ext cx="10949705" cy="318653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организации и проведения общего собрания</a:t>
            </a:r>
            <a:endParaRPr lang="ru-RU" sz="24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83722" y="845127"/>
            <a:ext cx="2318326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Созыв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64571" y="831269"/>
            <a:ext cx="2477657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Уведомление и ознакомление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80953" y="831269"/>
            <a:ext cx="2318326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Проведение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9573" y="1856509"/>
            <a:ext cx="2733967" cy="48629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1. Формирование повестки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2. Разработка сметы и ФЭО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3. Разработка проектов документов, планируемых к утверждению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4. Рассылка уведомлений об исключении (за 2 месяца до проведения собрания)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77499" y="1856508"/>
            <a:ext cx="2618514" cy="48629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F0000"/>
                </a:solidFill>
              </a:rPr>
              <a:t>Очередное </a:t>
            </a:r>
            <a:r>
              <a:rPr lang="ru-RU" sz="2000" dirty="0" smtClean="0">
                <a:solidFill>
                  <a:schemeClr val="bg1"/>
                </a:solidFill>
              </a:rPr>
              <a:t>общее собрание созывается правлением.</a:t>
            </a:r>
          </a:p>
          <a:p>
            <a:r>
              <a:rPr lang="ru-RU" sz="2000" spc="-100" dirty="0" smtClean="0">
                <a:solidFill>
                  <a:srgbClr val="FF0000"/>
                </a:solidFill>
              </a:rPr>
              <a:t>Внеочередное</a:t>
            </a:r>
            <a:r>
              <a:rPr lang="ru-RU" sz="2000" dirty="0" smtClean="0">
                <a:solidFill>
                  <a:schemeClr val="bg1"/>
                </a:solidFill>
              </a:rPr>
              <a:t> -</a:t>
            </a:r>
            <a:r>
              <a:rPr lang="ru-RU" sz="2000" dirty="0" smtClean="0">
                <a:solidFill>
                  <a:srgbClr val="0000FF"/>
                </a:solidFill>
              </a:rPr>
              <a:t>правлением товарищества, ревизионной комиссией </a:t>
            </a:r>
            <a:r>
              <a:rPr lang="ru-RU" sz="2000" dirty="0">
                <a:solidFill>
                  <a:srgbClr val="0000FF"/>
                </a:solidFill>
              </a:rPr>
              <a:t>(</a:t>
            </a:r>
            <a:r>
              <a:rPr lang="ru-RU" sz="2000" dirty="0" smtClean="0">
                <a:solidFill>
                  <a:srgbClr val="0000FF"/>
                </a:solidFill>
              </a:rPr>
              <a:t>ревизором), членами </a:t>
            </a:r>
            <a:r>
              <a:rPr lang="ru-RU" sz="2000" dirty="0">
                <a:solidFill>
                  <a:srgbClr val="0000FF"/>
                </a:solidFill>
              </a:rPr>
              <a:t>товарищества в количестве более чем одна пятая членов </a:t>
            </a:r>
            <a:r>
              <a:rPr lang="ru-RU" sz="2000" dirty="0" smtClean="0">
                <a:solidFill>
                  <a:srgbClr val="0000FF"/>
                </a:solidFill>
              </a:rPr>
              <a:t>товарищества***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64571" y="1898073"/>
            <a:ext cx="2618514" cy="482138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По адресам из реестра, </a:t>
            </a:r>
            <a:r>
              <a:rPr lang="ru-RU" sz="2000" dirty="0" smtClean="0">
                <a:solidFill>
                  <a:srgbClr val="FF0000"/>
                </a:solidFill>
              </a:rPr>
              <a:t>если есть электронные, то только по электронным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На </a:t>
            </a:r>
            <a:r>
              <a:rPr lang="ru-RU" sz="2000" dirty="0" smtClean="0">
                <a:solidFill>
                  <a:srgbClr val="FF0000"/>
                </a:solidFill>
              </a:rPr>
              <a:t>официальном </a:t>
            </a:r>
            <a:r>
              <a:rPr lang="ru-RU" sz="2000" dirty="0" smtClean="0">
                <a:solidFill>
                  <a:schemeClr val="bg1"/>
                </a:solidFill>
              </a:rPr>
              <a:t>сайте товарищества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средствах массовой информации, </a:t>
            </a:r>
            <a:r>
              <a:rPr lang="ru-RU" sz="2000" dirty="0">
                <a:solidFill>
                  <a:srgbClr val="FF0000"/>
                </a:solidFill>
              </a:rPr>
              <a:t>определенных субъектом Российской Федерации.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90890" y="1898070"/>
            <a:ext cx="2618514" cy="482138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F0000"/>
                </a:solidFill>
              </a:rPr>
              <a:t>Регистрационные листы.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Доверенности.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Решения </a:t>
            </a:r>
            <a:r>
              <a:rPr lang="ru-RU" sz="2000" dirty="0" smtClean="0">
                <a:solidFill>
                  <a:srgbClr val="FF0000"/>
                </a:solidFill>
              </a:rPr>
              <a:t>только по вопросам повестки дня.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Учет голосов в соответствии с </a:t>
            </a:r>
            <a:r>
              <a:rPr lang="ru-RU" sz="2000" dirty="0" smtClean="0">
                <a:solidFill>
                  <a:srgbClr val="FF0000"/>
                </a:solidFill>
              </a:rPr>
              <a:t>правами </a:t>
            </a:r>
            <a:r>
              <a:rPr lang="ru-RU" sz="2000" dirty="0" smtClean="0">
                <a:solidFill>
                  <a:schemeClr val="bg1"/>
                </a:solidFill>
              </a:rPr>
              <a:t>индивидуальных садоводов.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481297" y="1648689"/>
            <a:ext cx="332509" cy="249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54247" y="1634833"/>
            <a:ext cx="332509" cy="249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402956" y="1620979"/>
            <a:ext cx="332509" cy="249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0102280" y="1620979"/>
            <a:ext cx="332509" cy="249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1934" y="1285702"/>
            <a:ext cx="11282204" cy="4916978"/>
          </a:xfrm>
          <a:prstGeom prst="roundRect">
            <a:avLst>
              <a:gd name="adj" fmla="val 837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В повестку должны быть включены </a:t>
            </a:r>
            <a:r>
              <a:rPr lang="ru-RU" sz="2800" dirty="0" smtClean="0">
                <a:solidFill>
                  <a:srgbClr val="FF0000"/>
                </a:solidFill>
              </a:rPr>
              <a:t>ВСЕ</a:t>
            </a:r>
            <a:r>
              <a:rPr lang="ru-RU" sz="2800" dirty="0" smtClean="0">
                <a:solidFill>
                  <a:schemeClr val="bg1"/>
                </a:solidFill>
              </a:rPr>
              <a:t> вопросы, по которым будут приниматься решения.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Решения по вопросам, </a:t>
            </a:r>
            <a:r>
              <a:rPr lang="ru-RU" sz="2800" dirty="0" smtClean="0">
                <a:solidFill>
                  <a:srgbClr val="FF0000"/>
                </a:solidFill>
              </a:rPr>
              <a:t>не включенным в повестку могут </a:t>
            </a:r>
            <a:r>
              <a:rPr lang="ru-RU" sz="2800" dirty="0" smtClean="0">
                <a:solidFill>
                  <a:schemeClr val="bg1"/>
                </a:solidFill>
              </a:rPr>
              <a:t>быть признаны недействительными (ст. 181.5 ГК РФ).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Решения принятые по повестке дня в вопросе </a:t>
            </a:r>
            <a:r>
              <a:rPr lang="ru-RU" sz="2800" dirty="0" smtClean="0">
                <a:solidFill>
                  <a:srgbClr val="FF0000"/>
                </a:solidFill>
              </a:rPr>
              <a:t>«разное» </a:t>
            </a:r>
            <a:r>
              <a:rPr lang="ru-RU" sz="2800" dirty="0" smtClean="0">
                <a:solidFill>
                  <a:schemeClr val="bg1"/>
                </a:solidFill>
              </a:rPr>
              <a:t>также могут быть признаны недействительными.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Включение </a:t>
            </a:r>
            <a:r>
              <a:rPr lang="ru-RU" sz="2800" dirty="0">
                <a:solidFill>
                  <a:schemeClr val="bg1"/>
                </a:solidFill>
              </a:rPr>
              <a:t>в указанный перечень дополнительных вопросов непосредственно при проведении такого собрания </a:t>
            </a:r>
            <a:r>
              <a:rPr lang="ru-RU" sz="2800" dirty="0">
                <a:solidFill>
                  <a:srgbClr val="FF0000"/>
                </a:solidFill>
              </a:rPr>
              <a:t>не допускается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9574" y="277092"/>
            <a:ext cx="10949705" cy="665017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</a:t>
            </a:r>
            <a:endParaRPr lang="ru-RU" sz="28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7074" y="997527"/>
            <a:ext cx="11780961" cy="5403273"/>
          </a:xfrm>
          <a:prstGeom prst="roundRect">
            <a:avLst>
              <a:gd name="adj" fmla="val 837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bg1"/>
                </a:solidFill>
              </a:rPr>
              <a:t>Ст.17 п. 13. Уведомление </a:t>
            </a:r>
            <a:r>
              <a:rPr lang="ru-RU" sz="2200" dirty="0">
                <a:solidFill>
                  <a:schemeClr val="bg1"/>
                </a:solidFill>
              </a:rPr>
              <a:t>о проведении общего собрания членов товарищества </a:t>
            </a:r>
            <a:r>
              <a:rPr lang="ru-RU" sz="2200" dirty="0">
                <a:solidFill>
                  <a:srgbClr val="FF0000"/>
                </a:solidFill>
              </a:rPr>
              <a:t>не менее чем за две недели </a:t>
            </a:r>
            <a:r>
              <a:rPr lang="ru-RU" sz="2200" dirty="0">
                <a:solidFill>
                  <a:schemeClr val="bg1"/>
                </a:solidFill>
              </a:rPr>
              <a:t>до дня его проведения:</a:t>
            </a:r>
          </a:p>
          <a:p>
            <a:r>
              <a:rPr lang="ru-RU" sz="2200" dirty="0">
                <a:solidFill>
                  <a:schemeClr val="bg1"/>
                </a:solidFill>
              </a:rPr>
              <a:t>1) направляется по адресам, указанным в реестре членов товарищества (</a:t>
            </a:r>
            <a:r>
              <a:rPr lang="ru-RU" sz="2200" dirty="0">
                <a:solidFill>
                  <a:srgbClr val="FF0000"/>
                </a:solidFill>
              </a:rPr>
              <a:t>при наличии электронного адреса уведомление направляется только в форме электронного сообщения</a:t>
            </a:r>
            <a:r>
              <a:rPr lang="ru-RU" sz="2200" dirty="0">
                <a:solidFill>
                  <a:schemeClr val="bg1"/>
                </a:solidFill>
              </a:rPr>
              <a:t>);</a:t>
            </a:r>
          </a:p>
          <a:p>
            <a:r>
              <a:rPr lang="ru-RU" sz="2200" dirty="0">
                <a:solidFill>
                  <a:schemeClr val="bg1"/>
                </a:solidFill>
              </a:rPr>
              <a:t>2) </a:t>
            </a:r>
            <a:r>
              <a:rPr lang="ru-RU" sz="2200" dirty="0">
                <a:solidFill>
                  <a:srgbClr val="FF0000"/>
                </a:solidFill>
              </a:rPr>
              <a:t>размещается на сайте товарищества </a:t>
            </a:r>
            <a:r>
              <a:rPr lang="ru-RU" sz="2200" dirty="0">
                <a:solidFill>
                  <a:schemeClr val="bg1"/>
                </a:solidFill>
              </a:rPr>
              <a:t>в информационно-телекоммуникационной сети "Интернет" (при его наличии);</a:t>
            </a:r>
          </a:p>
          <a:p>
            <a:r>
              <a:rPr lang="ru-RU" sz="2200" dirty="0">
                <a:solidFill>
                  <a:schemeClr val="bg1"/>
                </a:solidFill>
              </a:rPr>
              <a:t>3) размещается </a:t>
            </a:r>
            <a:r>
              <a:rPr lang="ru-RU" sz="2200" dirty="0">
                <a:solidFill>
                  <a:srgbClr val="FF0000"/>
                </a:solidFill>
              </a:rPr>
              <a:t>на информационном щите</a:t>
            </a:r>
            <a:r>
              <a:rPr lang="ru-RU" sz="2200" dirty="0">
                <a:solidFill>
                  <a:schemeClr val="bg1"/>
                </a:solidFill>
              </a:rPr>
              <a:t>, расположенном в границах территории садоводства или огородничества.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Ст.17 п.14</a:t>
            </a:r>
            <a:r>
              <a:rPr lang="ru-RU" sz="2200" dirty="0">
                <a:solidFill>
                  <a:schemeClr val="bg1"/>
                </a:solidFill>
              </a:rPr>
              <a:t>. Сообщение о проведении общего собрания членов товарищества может быть также размещено </a:t>
            </a:r>
            <a:r>
              <a:rPr lang="ru-RU" sz="2200" dirty="0">
                <a:solidFill>
                  <a:srgbClr val="FF0000"/>
                </a:solidFill>
              </a:rPr>
              <a:t>в средствах массовой информации</a:t>
            </a:r>
            <a:r>
              <a:rPr lang="ru-RU" sz="2200" dirty="0">
                <a:solidFill>
                  <a:schemeClr val="bg1"/>
                </a:solidFill>
              </a:rPr>
              <a:t>, определенных субъектом Российской Федерации.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Ст. 17 п. 15</a:t>
            </a:r>
            <a:r>
              <a:rPr lang="ru-RU" sz="2200" dirty="0">
                <a:solidFill>
                  <a:schemeClr val="bg1"/>
                </a:solidFill>
              </a:rPr>
              <a:t>. В уведомлении о проведении общего собрания членов товарищества должны быть указаны </a:t>
            </a:r>
            <a:r>
              <a:rPr lang="ru-RU" sz="2200" dirty="0">
                <a:solidFill>
                  <a:srgbClr val="FF0000"/>
                </a:solidFill>
              </a:rPr>
              <a:t>перечень вопросов</a:t>
            </a:r>
            <a:r>
              <a:rPr lang="ru-RU" sz="2200" dirty="0">
                <a:solidFill>
                  <a:schemeClr val="bg1"/>
                </a:solidFill>
              </a:rPr>
              <a:t>, подлежащих рассмотрению на общем собрании членов товарищества, </a:t>
            </a:r>
            <a:r>
              <a:rPr lang="ru-RU" sz="2200" dirty="0">
                <a:solidFill>
                  <a:srgbClr val="FF0000"/>
                </a:solidFill>
              </a:rPr>
              <a:t>дата, время и место проведения общего собрания членов товарищества.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9574" y="277092"/>
            <a:ext cx="10949705" cy="540326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Уведомление</a:t>
            </a:r>
            <a:endParaRPr lang="ru-RU" sz="28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634" y="903317"/>
            <a:ext cx="11944446" cy="5406044"/>
          </a:xfrm>
          <a:prstGeom prst="roundRect">
            <a:avLst>
              <a:gd name="adj" fmla="val 837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Правление </a:t>
            </a:r>
            <a:r>
              <a:rPr lang="ru-RU" sz="2800" b="1" dirty="0" smtClean="0">
                <a:solidFill>
                  <a:srgbClr val="FF0000"/>
                </a:solidFill>
              </a:rPr>
              <a:t>обязано обеспечить </a:t>
            </a:r>
            <a:r>
              <a:rPr lang="ru-RU" sz="2800" b="1" dirty="0">
                <a:solidFill>
                  <a:srgbClr val="FF0000"/>
                </a:solidFill>
              </a:rPr>
              <a:t>возможность ознакомления с проектами документов и иными материалами</a:t>
            </a:r>
            <a:r>
              <a:rPr lang="ru-RU" sz="2800" dirty="0">
                <a:solidFill>
                  <a:schemeClr val="bg1"/>
                </a:solidFill>
              </a:rPr>
              <a:t>, планируемыми к рассмотрению на общем собрании членов товарищества, </a:t>
            </a:r>
            <a:r>
              <a:rPr lang="ru-RU" sz="2800" b="1" dirty="0">
                <a:solidFill>
                  <a:srgbClr val="FF0000"/>
                </a:solidFill>
              </a:rPr>
              <a:t>не менее чем за семь дней </a:t>
            </a:r>
            <a:r>
              <a:rPr lang="ru-RU" sz="2800" dirty="0">
                <a:solidFill>
                  <a:schemeClr val="bg1"/>
                </a:solidFill>
              </a:rPr>
              <a:t>до даты проведения общего собрания членов товарищества, в том числе с проектом приходно-расходной сметы, в случае, если повестка общего собрания членов товарищества предусматривает вопрос об утверждении приходно-расходной сметы товарищества. В случае </a:t>
            </a:r>
            <a:r>
              <a:rPr lang="ru-RU" sz="2800" b="1" dirty="0">
                <a:solidFill>
                  <a:srgbClr val="FF0000"/>
                </a:solidFill>
              </a:rPr>
              <a:t>нарушения срока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>
                <a:solidFill>
                  <a:schemeClr val="bg1"/>
                </a:solidFill>
              </a:rPr>
              <a:t>предусмотренного настоящей частью, </a:t>
            </a:r>
            <a:r>
              <a:rPr lang="ru-RU" sz="2800" b="1" dirty="0">
                <a:solidFill>
                  <a:srgbClr val="FF0000"/>
                </a:solidFill>
              </a:rPr>
              <a:t>рассмотрение указанных проектов документов и иных материалов на общем собрании членов товарищества не допускается.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9574" y="277092"/>
            <a:ext cx="10949705" cy="540326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</a:t>
            </a:r>
            <a:endParaRPr lang="ru-RU" sz="28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945" y="929639"/>
            <a:ext cx="11780961" cy="4953001"/>
          </a:xfrm>
          <a:prstGeom prst="roundRect">
            <a:avLst>
              <a:gd name="adj" fmla="val 775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chemeClr val="bg1"/>
                </a:solidFill>
              </a:rPr>
              <a:t>Листы регистрации обязательны.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chemeClr val="bg1"/>
                </a:solidFill>
              </a:rPr>
              <a:t>Общее собрание членов товарищества правомочно, если на указанном собрании присутствует более чем пятьдесят процентов членов товарищества или их представителей.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endParaRPr lang="ru-RU" sz="21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chemeClr val="bg1"/>
                </a:solidFill>
              </a:rPr>
              <a:t>В </a:t>
            </a:r>
            <a:r>
              <a:rPr lang="ru-RU" sz="2100" dirty="0">
                <a:solidFill>
                  <a:schemeClr val="bg1"/>
                </a:solidFill>
              </a:rPr>
              <a:t>случаях, определенных правлением товарищества, решение общего собрания членов товарищества может быть принято в форме очно-заочного или заочного </a:t>
            </a:r>
            <a:r>
              <a:rPr lang="ru-RU" sz="2100" dirty="0" smtClean="0">
                <a:solidFill>
                  <a:schemeClr val="bg1"/>
                </a:solidFill>
              </a:rPr>
              <a:t>голосования.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chemeClr val="bg1"/>
                </a:solidFill>
              </a:rPr>
              <a:t>По </a:t>
            </a:r>
            <a:r>
              <a:rPr lang="ru-RU" sz="2100" dirty="0">
                <a:solidFill>
                  <a:schemeClr val="bg1"/>
                </a:solidFill>
              </a:rPr>
              <a:t>вопросам, указанным в пунктах 1, 2, 4 - 6, 10, 17, 21 - 23 части 1 </a:t>
            </a:r>
            <a:r>
              <a:rPr lang="ru-RU" sz="2100" dirty="0" smtClean="0">
                <a:solidFill>
                  <a:schemeClr val="bg1"/>
                </a:solidFill>
              </a:rPr>
              <a:t> статьи 17 ФЗ-217, </a:t>
            </a:r>
            <a:r>
              <a:rPr lang="ru-RU" sz="2100" dirty="0">
                <a:solidFill>
                  <a:schemeClr val="bg1"/>
                </a:solidFill>
              </a:rPr>
              <a:t>проведение заочного голосования </a:t>
            </a:r>
            <a:r>
              <a:rPr lang="ru-RU" sz="2100" b="1" dirty="0">
                <a:solidFill>
                  <a:srgbClr val="FF0000"/>
                </a:solidFill>
              </a:rPr>
              <a:t>не допускается</a:t>
            </a:r>
            <a:r>
              <a:rPr lang="ru-RU" sz="21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chemeClr val="bg1"/>
                </a:solidFill>
              </a:rPr>
              <a:t>В </a:t>
            </a:r>
            <a:r>
              <a:rPr lang="ru-RU" sz="2100" dirty="0">
                <a:solidFill>
                  <a:schemeClr val="bg1"/>
                </a:solidFill>
              </a:rPr>
              <a:t>случае, если при проведении общего собрания членов товарищества по вопросам, указанным в пунктах 1, 2, 4 - 6, 10, 17, 21 - 23 части 1 настоящей статьи, такое общее собрание членов товарищества </a:t>
            </a:r>
            <a:r>
              <a:rPr lang="ru-RU" sz="2100" dirty="0">
                <a:solidFill>
                  <a:srgbClr val="FF0000"/>
                </a:solidFill>
              </a:rPr>
              <a:t>не имело </a:t>
            </a:r>
            <a:r>
              <a:rPr lang="ru-RU" sz="2100" dirty="0" smtClean="0">
                <a:solidFill>
                  <a:srgbClr val="FF0000"/>
                </a:solidFill>
              </a:rPr>
              <a:t>кворума</a:t>
            </a:r>
            <a:r>
              <a:rPr lang="ru-RU" sz="2100" dirty="0">
                <a:solidFill>
                  <a:schemeClr val="bg1"/>
                </a:solidFill>
              </a:rPr>
              <a:t>, в дальнейшем решение такого общего собрания членов товарищества по тем же вопросам повестки такого общего собрания членов товарищества может быть принято путем проведения </a:t>
            </a:r>
            <a:r>
              <a:rPr lang="ru-RU" sz="2100" dirty="0">
                <a:solidFill>
                  <a:srgbClr val="FF0000"/>
                </a:solidFill>
              </a:rPr>
              <a:t>очно-заочного</a:t>
            </a:r>
            <a:r>
              <a:rPr lang="ru-RU" sz="2100" dirty="0">
                <a:solidFill>
                  <a:schemeClr val="bg1"/>
                </a:solidFill>
              </a:rPr>
              <a:t> голосования</a:t>
            </a:r>
            <a:r>
              <a:rPr lang="ru-RU" sz="21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9574" y="277092"/>
            <a:ext cx="10949705" cy="540326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</a:t>
            </a:r>
            <a:endParaRPr lang="ru-RU" sz="28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2490" y="1094509"/>
            <a:ext cx="11780961" cy="5123411"/>
          </a:xfrm>
          <a:prstGeom prst="roundRect">
            <a:avLst>
              <a:gd name="adj" fmla="val 837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0000"/>
                </a:solidFill>
              </a:rPr>
              <a:t>Результаты очно-заочного голосования при принятии решений общим собранием членов товарищества определяются совокупностью:</a:t>
            </a:r>
          </a:p>
          <a:p>
            <a:r>
              <a:rPr lang="ru-RU" sz="2000" dirty="0">
                <a:solidFill>
                  <a:schemeClr val="bg1"/>
                </a:solidFill>
              </a:rPr>
              <a:t>1) результатов голосования при очном обсуждении вопросов повестки общего собрания членов товарищества;</a:t>
            </a:r>
          </a:p>
          <a:p>
            <a:r>
              <a:rPr lang="ru-RU" sz="2000" dirty="0">
                <a:solidFill>
                  <a:schemeClr val="bg1"/>
                </a:solidFill>
              </a:rPr>
              <a:t>2) результатов голосования членов товарищества, направивших до проведения общего собрания членов товарищества свои решения в письменной форме по вопросам повестки общего собрания членов товарищества в его правление.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	Решения </a:t>
            </a:r>
            <a:r>
              <a:rPr lang="ru-RU" sz="2000" dirty="0">
                <a:solidFill>
                  <a:schemeClr val="bg1"/>
                </a:solidFill>
              </a:rPr>
              <a:t>общего собрания членов товарищества оформляются протоколом с указанием результатов голосования и приложением к нему </a:t>
            </a:r>
            <a:r>
              <a:rPr lang="ru-RU" sz="2000" dirty="0">
                <a:solidFill>
                  <a:srgbClr val="FF0000"/>
                </a:solidFill>
              </a:rPr>
              <a:t>списка с подписью каждого </a:t>
            </a:r>
            <a:r>
              <a:rPr lang="ru-RU" sz="2000" u="sng" dirty="0">
                <a:solidFill>
                  <a:srgbClr val="FF0000"/>
                </a:solidFill>
              </a:rPr>
              <a:t>члена товарищества </a:t>
            </a:r>
            <a:r>
              <a:rPr lang="ru-RU" sz="2000" dirty="0">
                <a:solidFill>
                  <a:srgbClr val="FF0000"/>
                </a:solidFill>
              </a:rPr>
              <a:t>либо каждого представителя члена товарищества, принявших участие в общем собрании членов товарищества</a:t>
            </a:r>
            <a:r>
              <a:rPr lang="ru-RU" sz="2000" dirty="0">
                <a:solidFill>
                  <a:schemeClr val="bg1"/>
                </a:solidFill>
              </a:rPr>
              <a:t>. Протокол общего собрания членов товарищества подписывается </a:t>
            </a:r>
            <a:r>
              <a:rPr lang="ru-RU" sz="2000" dirty="0">
                <a:solidFill>
                  <a:srgbClr val="FF0000"/>
                </a:solidFill>
              </a:rPr>
              <a:t>председательствующим</a:t>
            </a:r>
            <a:r>
              <a:rPr lang="ru-RU" sz="2000" dirty="0">
                <a:solidFill>
                  <a:schemeClr val="bg1"/>
                </a:solidFill>
              </a:rPr>
              <a:t> на общем собрании членов товарищества. В случае принятия общим собранием членов товарищества решения путем очно-заочного голосования к такому решению </a:t>
            </a:r>
            <a:r>
              <a:rPr lang="ru-RU" sz="2000" dirty="0">
                <a:solidFill>
                  <a:srgbClr val="FF0000"/>
                </a:solidFill>
              </a:rPr>
              <a:t>также прилагаются решения в письменной форме </a:t>
            </a:r>
            <a:r>
              <a:rPr lang="ru-RU" sz="2000" dirty="0" smtClean="0">
                <a:solidFill>
                  <a:srgbClr val="FF0000"/>
                </a:solidFill>
              </a:rPr>
              <a:t>индивидуальных садоводов.</a:t>
            </a:r>
            <a:endParaRPr lang="ru-RU" sz="2000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9574" y="277092"/>
            <a:ext cx="10949705" cy="540326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</a:t>
            </a:r>
            <a:endParaRPr lang="ru-RU" sz="28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600" y="860612"/>
            <a:ext cx="11975355" cy="5819588"/>
          </a:xfrm>
          <a:prstGeom prst="round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44375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Образец предупреждения (на бланке товарищества)!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15900" y="860612"/>
            <a:ext cx="11541313" cy="5514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ffectLst/>
              </a:rPr>
              <a:t>Исх.</a:t>
            </a:r>
            <a:r>
              <a:rPr lang="ru-RU" dirty="0" smtClean="0">
                <a:solidFill>
                  <a:schemeClr val="bg1"/>
                </a:solidFill>
                <a:effectLst/>
              </a:rPr>
              <a:t>№1 </a:t>
            </a:r>
            <a:r>
              <a:rPr lang="ru-RU" dirty="0">
                <a:solidFill>
                  <a:schemeClr val="bg1"/>
                </a:solidFill>
                <a:effectLst/>
              </a:rPr>
              <a:t>от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01.05.2017г.                                                              Члену ТСН «Фиалка»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effectLst/>
              </a:rPr>
              <a:t>Иванову И.И.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effectLst/>
              </a:rPr>
              <a:t>	Уважаемый Иван Иванович! За вами, как членом товарищества, числится задолженность по уплате членских взносов за 2016 год в размере 3000,00 (Три тысячи) рублей. Крайний срок внесения данного взноса в соответствии с решением общего собрания членов ТСН «Фиалка» – 31.12.2016г. Тем самым Вы не исполняете обязанность, указанную в п. </a:t>
            </a:r>
            <a:r>
              <a:rPr lang="ru-RU" dirty="0">
                <a:solidFill>
                  <a:schemeClr val="bg1"/>
                </a:solidFill>
                <a:effectLst/>
              </a:rPr>
              <a:t>2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ч. </a:t>
            </a:r>
            <a:r>
              <a:rPr lang="ru-RU" dirty="0">
                <a:solidFill>
                  <a:schemeClr val="bg1"/>
                </a:solidFill>
                <a:effectLst/>
              </a:rPr>
              <a:t>6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ст. 11 №217-ФЗ по своевременности внесения взносов.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effectLst/>
              </a:rPr>
              <a:t>	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Рекомендации по устранению нарушения.  Пример: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Просим погасить задолженность до 15.07.2017г.   Реквизиты для уплаты взносов следующие: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effectLst/>
              </a:rPr>
              <a:t>ТСН «Фиалка», ИНН, р/с/, наименование банка, к/с/, БИК.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effectLst/>
              </a:rPr>
              <a:t>	В случае не устранения Вами вышеуказанного нарушения на повестку общего собрания членов товарищества будет вынесен вопрос об исключении Вас из членов ТСН «Фиалка».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effectLst/>
              </a:rPr>
              <a:t>Председатель правления _______/Кошмаров П.П./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2490" y="1094509"/>
            <a:ext cx="11780961" cy="4910051"/>
          </a:xfrm>
          <a:prstGeom prst="roundRect">
            <a:avLst>
              <a:gd name="adj" fmla="val 837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Принятие </a:t>
            </a:r>
            <a:r>
              <a:rPr lang="ru-RU" sz="3600" dirty="0">
                <a:solidFill>
                  <a:schemeClr val="bg1"/>
                </a:solidFill>
              </a:rPr>
              <a:t>решения общего собрания членов товарищества </a:t>
            </a:r>
            <a:r>
              <a:rPr lang="ru-RU" sz="3600" dirty="0">
                <a:solidFill>
                  <a:srgbClr val="FF0000"/>
                </a:solidFill>
              </a:rPr>
              <a:t>путем заочного голосования не предполагает очного обсуждения вопросов повестки такого собрания </a:t>
            </a:r>
            <a:r>
              <a:rPr lang="ru-RU" sz="3600" dirty="0">
                <a:solidFill>
                  <a:schemeClr val="bg1"/>
                </a:solidFill>
              </a:rPr>
              <a:t>и осуществляется путем подведения итогов голосования членов товарищества, </a:t>
            </a:r>
            <a:r>
              <a:rPr lang="ru-RU" sz="3600" dirty="0">
                <a:solidFill>
                  <a:srgbClr val="FF0000"/>
                </a:solidFill>
              </a:rPr>
              <a:t>направивших до дня проведения </a:t>
            </a:r>
            <a:r>
              <a:rPr lang="ru-RU" sz="3600" dirty="0">
                <a:solidFill>
                  <a:schemeClr val="bg1"/>
                </a:solidFill>
              </a:rPr>
              <a:t>такого общего собрания свои решения </a:t>
            </a:r>
            <a:r>
              <a:rPr lang="ru-RU" sz="3600" dirty="0">
                <a:solidFill>
                  <a:srgbClr val="FF0000"/>
                </a:solidFill>
              </a:rPr>
              <a:t>в письменной форме по вопросам повестки общего собрания членов товарищества в его правление.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9574" y="277092"/>
            <a:ext cx="10949705" cy="540326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</a:t>
            </a:r>
            <a:endParaRPr lang="ru-RU" sz="32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0108" y="817418"/>
            <a:ext cx="11831783" cy="5461462"/>
          </a:xfrm>
          <a:prstGeom prst="roundRect">
            <a:avLst>
              <a:gd name="adj" fmla="val 837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dirty="0" smtClean="0">
                <a:solidFill>
                  <a:schemeClr val="bg1"/>
                </a:solidFill>
              </a:rPr>
              <a:t>	</a:t>
            </a:r>
            <a:r>
              <a:rPr lang="ru-RU" sz="1900" b="1" dirty="0" smtClean="0">
                <a:solidFill>
                  <a:srgbClr val="FF0000"/>
                </a:solidFill>
              </a:rPr>
              <a:t>Собрание может быть собрано по требованию ревизора (РК) или </a:t>
            </a:r>
            <a:r>
              <a:rPr lang="ru-RU" sz="1900" b="1" dirty="0">
                <a:solidFill>
                  <a:srgbClr val="FF0000"/>
                </a:solidFill>
              </a:rPr>
              <a:t>членов товарищества в количестве более чем одна пятая членов </a:t>
            </a:r>
            <a:r>
              <a:rPr lang="ru-RU" sz="1900" b="1" dirty="0" smtClean="0">
                <a:solidFill>
                  <a:srgbClr val="FF0000"/>
                </a:solidFill>
              </a:rPr>
              <a:t>товарищества.</a:t>
            </a:r>
          </a:p>
          <a:p>
            <a:pPr algn="just"/>
            <a:r>
              <a:rPr lang="ru-RU" sz="1900" dirty="0" smtClean="0">
                <a:solidFill>
                  <a:schemeClr val="bg1"/>
                </a:solidFill>
              </a:rPr>
              <a:t>	Требование </a:t>
            </a:r>
            <a:r>
              <a:rPr lang="ru-RU" sz="1900" dirty="0">
                <a:solidFill>
                  <a:schemeClr val="bg1"/>
                </a:solidFill>
              </a:rPr>
              <a:t>о проведении внеочередного общего собрания членов товарищества вручается лично </a:t>
            </a:r>
            <a:r>
              <a:rPr lang="ru-RU" sz="1900" dirty="0">
                <a:solidFill>
                  <a:srgbClr val="FF0000"/>
                </a:solidFill>
              </a:rPr>
              <a:t>председателю</a:t>
            </a:r>
            <a:r>
              <a:rPr lang="ru-RU" sz="1900" dirty="0">
                <a:solidFill>
                  <a:schemeClr val="bg1"/>
                </a:solidFill>
              </a:rPr>
              <a:t> товарищества либо </a:t>
            </a:r>
            <a:r>
              <a:rPr lang="ru-RU" sz="1900" dirty="0">
                <a:solidFill>
                  <a:srgbClr val="FF0000"/>
                </a:solidFill>
              </a:rPr>
              <a:t>направляется заказным письмом с уведомлением о вручении </a:t>
            </a:r>
            <a:r>
              <a:rPr lang="ru-RU" sz="1900" dirty="0">
                <a:solidFill>
                  <a:schemeClr val="bg1"/>
                </a:solidFill>
              </a:rPr>
              <a:t>председателю товарищества или </a:t>
            </a:r>
            <a:r>
              <a:rPr lang="ru-RU" sz="1900" b="1" dirty="0">
                <a:solidFill>
                  <a:srgbClr val="FF0000"/>
                </a:solidFill>
              </a:rPr>
              <a:t>в правление товарищества по месту нахождения товарищества</a:t>
            </a:r>
            <a:r>
              <a:rPr lang="ru-RU" sz="19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900" dirty="0" smtClean="0">
                <a:solidFill>
                  <a:schemeClr val="bg1"/>
                </a:solidFill>
              </a:rPr>
              <a:t>	</a:t>
            </a:r>
            <a:r>
              <a:rPr lang="ru-RU" sz="1900" spc="-100" dirty="0" smtClean="0">
                <a:solidFill>
                  <a:schemeClr val="bg1"/>
                </a:solidFill>
              </a:rPr>
              <a:t>Требование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о проведении внеочередного общего собрания членов товарищества должно содержать </a:t>
            </a:r>
            <a:r>
              <a:rPr lang="ru-RU" sz="1900" dirty="0">
                <a:solidFill>
                  <a:srgbClr val="FF0000"/>
                </a:solidFill>
              </a:rPr>
              <a:t>перечень вопросов, </a:t>
            </a:r>
            <a:r>
              <a:rPr lang="ru-RU" sz="1900" dirty="0">
                <a:solidFill>
                  <a:schemeClr val="bg1"/>
                </a:solidFill>
              </a:rPr>
              <a:t>подлежащих включению в повестку внеочередного общего собрания членов товарищества, а также </a:t>
            </a:r>
            <a:r>
              <a:rPr lang="ru-RU" sz="1900" dirty="0">
                <a:solidFill>
                  <a:srgbClr val="FF0000"/>
                </a:solidFill>
              </a:rPr>
              <a:t>может содержать предлагаемые решения по каждому из них.</a:t>
            </a:r>
          </a:p>
          <a:p>
            <a:pPr algn="just"/>
            <a:r>
              <a:rPr lang="ru-RU" sz="1900" dirty="0" smtClean="0">
                <a:solidFill>
                  <a:schemeClr val="bg1"/>
                </a:solidFill>
              </a:rPr>
              <a:t>	Правление </a:t>
            </a:r>
            <a:r>
              <a:rPr lang="ru-RU" sz="1900" dirty="0">
                <a:solidFill>
                  <a:schemeClr val="bg1"/>
                </a:solidFill>
              </a:rPr>
              <a:t>товарищества </a:t>
            </a:r>
            <a:r>
              <a:rPr lang="ru-RU" sz="1900" dirty="0">
                <a:solidFill>
                  <a:srgbClr val="FF0000"/>
                </a:solidFill>
              </a:rPr>
              <a:t>не позднее тридцати дней со дня получения требования</a:t>
            </a:r>
            <a:r>
              <a:rPr lang="ru-RU" sz="1900" dirty="0">
                <a:solidFill>
                  <a:schemeClr val="bg1"/>
                </a:solidFill>
              </a:rPr>
              <a:t>, указанного в частях 7 и 8 настоящей статьи, </a:t>
            </a:r>
            <a:r>
              <a:rPr lang="ru-RU" sz="1900" dirty="0">
                <a:solidFill>
                  <a:srgbClr val="FF0000"/>
                </a:solidFill>
              </a:rPr>
              <a:t>обязано обеспечить проведение</a:t>
            </a:r>
            <a:r>
              <a:rPr lang="ru-RU" sz="1900" dirty="0">
                <a:solidFill>
                  <a:schemeClr val="bg1"/>
                </a:solidFill>
              </a:rPr>
              <a:t> внеочередного общего собрания членов товарищества.</a:t>
            </a:r>
          </a:p>
          <a:p>
            <a:pPr algn="just"/>
            <a:r>
              <a:rPr lang="ru-RU" sz="1900" dirty="0" smtClean="0">
                <a:solidFill>
                  <a:schemeClr val="bg1"/>
                </a:solidFill>
              </a:rPr>
              <a:t>	В </a:t>
            </a:r>
            <a:r>
              <a:rPr lang="ru-RU" sz="1900" dirty="0">
                <a:solidFill>
                  <a:schemeClr val="bg1"/>
                </a:solidFill>
              </a:rPr>
              <a:t>случае </a:t>
            </a:r>
            <a:r>
              <a:rPr lang="ru-RU" sz="1900" dirty="0">
                <a:solidFill>
                  <a:srgbClr val="FF0000"/>
                </a:solidFill>
              </a:rPr>
              <a:t>нарушения правлением товарищества срока и порядка проведения внеочередного общего собрания членов товарищества</a:t>
            </a:r>
            <a:r>
              <a:rPr lang="ru-RU" sz="1900" dirty="0" smtClean="0">
                <a:solidFill>
                  <a:srgbClr val="FF0000"/>
                </a:solidFill>
              </a:rPr>
              <a:t>,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ревизионная комиссия (ревизор), члены товарищества, орган местного самоуправления, требующие проведения внеочередного общего собрания членов товарищества, вправе самостоятельно обеспечить проведение внеочередного общего собрания членов товарищества при условии соблюдения положений частей 13 - 18 </a:t>
            </a:r>
            <a:r>
              <a:rPr lang="ru-RU" sz="1900" dirty="0" smtClean="0">
                <a:solidFill>
                  <a:schemeClr val="bg1"/>
                </a:solidFill>
              </a:rPr>
              <a:t> статьи 17 217-ФЗ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9574" y="277092"/>
            <a:ext cx="10949705" cy="540326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Внеочередное собрание по требованию</a:t>
            </a:r>
            <a:endParaRPr lang="ru-RU" sz="28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68680" y="579121"/>
            <a:ext cx="10805160" cy="166116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 лицензировании водяных скважин товариществ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1744" y="5860472"/>
            <a:ext cx="2927019" cy="687194"/>
          </a:xfrm>
        </p:spPr>
        <p:txBody>
          <a:bodyPr>
            <a:noAutofit/>
          </a:bodyPr>
          <a:lstStyle/>
          <a:p>
            <a:r>
              <a:rPr lang="ru-RU" dirty="0" smtClean="0"/>
              <a:t>VIP-PROTECT.RU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39" y="2499823"/>
            <a:ext cx="4858097" cy="32387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83" y="5860473"/>
            <a:ext cx="549661" cy="68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0108" y="2618509"/>
            <a:ext cx="11831783" cy="3694430"/>
          </a:xfrm>
          <a:prstGeom prst="roundRect">
            <a:avLst>
              <a:gd name="adj" fmla="val 837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Некоммерческие </a:t>
            </a:r>
            <a:r>
              <a:rPr lang="ru-RU" sz="3200" dirty="0">
                <a:solidFill>
                  <a:schemeClr val="bg1"/>
                </a:solidFill>
              </a:rPr>
              <a:t>организации, созданные гражданами для ведения садоводства, огородничества или дачного хозяйства, вправе осуществлять добычу подземных вод для целей хозяйственно-бытового водоснабжения указанных некоммерческих организаций </a:t>
            </a:r>
            <a:r>
              <a:rPr lang="ru-RU" sz="3200" dirty="0">
                <a:solidFill>
                  <a:srgbClr val="FF0000"/>
                </a:solidFill>
              </a:rPr>
              <a:t>до 1 января 2020 года без получения лицензии на пользование </a:t>
            </a:r>
            <a:r>
              <a:rPr lang="ru-RU" sz="3200" dirty="0" smtClean="0">
                <a:solidFill>
                  <a:srgbClr val="FF0000"/>
                </a:solidFill>
              </a:rPr>
              <a:t>недрами.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9574" y="277091"/>
            <a:ext cx="10949705" cy="2216727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Статья 51. О внесении изменения в Федеральный закон "О внесении изменений в Закон Российской Федерации "О недрах" и отдельные законодательные акты Российской Федерации</a:t>
            </a:r>
            <a:r>
              <a:rPr lang="ru-RU" sz="2800" dirty="0" smtClean="0">
                <a:effectLst/>
              </a:rPr>
              <a:t>"</a:t>
            </a:r>
            <a:endParaRPr lang="ru-RU" sz="28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7809" y="1371601"/>
            <a:ext cx="11831783" cy="4998720"/>
          </a:xfrm>
          <a:prstGeom prst="roundRect">
            <a:avLst>
              <a:gd name="adj" fmla="val 837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«…</a:t>
            </a:r>
            <a:r>
              <a:rPr lang="ru-RU" sz="2400" dirty="0" smtClean="0">
                <a:solidFill>
                  <a:schemeClr val="bg1"/>
                </a:solidFill>
              </a:rPr>
              <a:t>Добыча </a:t>
            </a:r>
            <a:r>
              <a:rPr lang="ru-RU" sz="2400" dirty="0">
                <a:solidFill>
                  <a:schemeClr val="bg1"/>
                </a:solidFill>
              </a:rPr>
              <a:t>подземных вод для целей хозяйственно-бытового водоснабжения товариществ осуществляется без проведения геологического изучения недр, проведения государственной экспертизы запасов полезных ископаемых, геологической, экономической и экологической информации о предоставляемых в пользование участках недр, согласования и утверждения технических проектов и иной проектной документации на выполнение работ, связанных с пользованием недрами, а также без представления доказательств того, что товарищества обладают или будут обладать квалифицированными специалистами, необходимыми финансовыми и техническими средствами для эффективного и безопасного проведения работ. Добыча подземных вод для целей хозяйственно-бытового водоснабжения товариществ должна осуществляться с соблюдением правил охраны подземных водных объектов, а также основных требований по рациональному использованию и охране недр.".</a:t>
            </a:r>
          </a:p>
          <a:p>
            <a:pPr algn="just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9574" y="277091"/>
            <a:ext cx="10949705" cy="997527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Статья 31. О внесении изменений в Закон Российской Федерации "О </a:t>
            </a:r>
            <a:r>
              <a:rPr lang="ru-RU" sz="2800" dirty="0" smtClean="0">
                <a:effectLst/>
              </a:rPr>
              <a:t>недрах"</a:t>
            </a:r>
            <a:endParaRPr lang="ru-RU" sz="2800" dirty="0">
              <a:effectLst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4298" y="2173973"/>
            <a:ext cx="11831783" cy="4351519"/>
          </a:xfrm>
          <a:prstGeom prst="roundRect">
            <a:avLst>
              <a:gd name="adj" fmla="val 837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9574" y="277091"/>
            <a:ext cx="10949705" cy="163483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Intro Bold" charset="0"/>
                <a:ea typeface="Intro Bold" charset="0"/>
                <a:cs typeface="Intro Bold" charset="0"/>
              </a:rPr>
              <a:t>Упрощение процедуры получения лицензии, </a:t>
            </a:r>
            <a:br>
              <a:rPr lang="ru-RU" sz="2800" dirty="0">
                <a:latin typeface="Intro Bold" charset="0"/>
                <a:ea typeface="Intro Bold" charset="0"/>
                <a:cs typeface="Intro Bold" charset="0"/>
              </a:rPr>
            </a:br>
            <a:r>
              <a:rPr lang="ru-RU" sz="2800" dirty="0">
                <a:latin typeface="Intro Bold" charset="0"/>
                <a:ea typeface="Intro Bold" charset="0"/>
                <a:cs typeface="Intro Bold" charset="0"/>
              </a:rPr>
              <a:t>выполнения работ на подземные воды для </a:t>
            </a:r>
            <a:r>
              <a:rPr lang="ru-RU" sz="2800" dirty="0" err="1">
                <a:latin typeface="Intro Bold" charset="0"/>
                <a:ea typeface="Intro Bold" charset="0"/>
                <a:cs typeface="Intro Bold" charset="0"/>
              </a:rPr>
              <a:t>снт</a:t>
            </a:r>
            <a:r>
              <a:rPr lang="ru-RU" sz="2800" dirty="0">
                <a:latin typeface="Intro Bold" charset="0"/>
                <a:ea typeface="Intro Bold" charset="0"/>
                <a:cs typeface="Intro Bold" charset="0"/>
              </a:rPr>
              <a:t> и </a:t>
            </a:r>
            <a:r>
              <a:rPr lang="ru-RU" sz="2800" dirty="0" err="1" smtClean="0">
                <a:latin typeface="Intro Bold" charset="0"/>
                <a:ea typeface="Intro Bold" charset="0"/>
                <a:cs typeface="Intro Bold" charset="0"/>
              </a:rPr>
              <a:t>онт</a:t>
            </a:r>
            <a:r>
              <a:rPr lang="ru-RU" sz="2800" dirty="0" smtClean="0">
                <a:latin typeface="Intro Bold" charset="0"/>
                <a:ea typeface="Intro Bold" charset="0"/>
                <a:cs typeface="Intro Bold" charset="0"/>
              </a:rPr>
              <a:t> с 01.01.2019г.</a:t>
            </a:r>
            <a:endParaRPr lang="ru-RU" sz="2800" b="0" dirty="0">
              <a:effectLst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1567167" y="882632"/>
            <a:ext cx="8804366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Intro Book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8251" y="2227269"/>
            <a:ext cx="7941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Для</a:t>
            </a:r>
            <a:r>
              <a:rPr lang="en-US" sz="24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1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получения</a:t>
            </a:r>
            <a:r>
              <a:rPr lang="en-US" sz="24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1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лицензии</a:t>
            </a:r>
            <a:r>
              <a:rPr lang="en-US" sz="24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1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не</a:t>
            </a:r>
            <a:r>
              <a:rPr lang="en-US" sz="24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1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требуется</a:t>
            </a:r>
            <a:r>
              <a:rPr lang="en-US" sz="24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85371" y="2822459"/>
            <a:ext cx="8115379" cy="13285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5750" indent="-285750">
              <a:lnSpc>
                <a:spcPct val="100000"/>
              </a:lnSpc>
              <a:spcBef>
                <a:spcPts val="479"/>
              </a:spcBef>
              <a:buClr>
                <a:srgbClr val="E02354"/>
              </a:buClr>
              <a:buFont typeface="Wingdings" panose="05000000000000000000" pitchFamily="2" charset="2"/>
              <a:buChar char="§"/>
            </a:pP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Данные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о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финансовых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возможностях</a:t>
            </a:r>
            <a:endParaRPr lang="en-US" sz="2400" b="0" strike="noStrike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Intro Bold"/>
            </a:endParaRPr>
          </a:p>
          <a:p>
            <a:pPr marL="735750" indent="-285750">
              <a:lnSpc>
                <a:spcPct val="100000"/>
              </a:lnSpc>
              <a:spcBef>
                <a:spcPts val="479"/>
              </a:spcBef>
              <a:buClr>
                <a:srgbClr val="E02354"/>
              </a:buClr>
              <a:buFont typeface="Wingdings" panose="05000000000000000000" pitchFamily="2" charset="2"/>
              <a:buChar char="§"/>
            </a:pP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Перечень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технических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средств</a:t>
            </a:r>
            <a:endParaRPr lang="en-US" sz="2400" b="0" strike="noStrike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Intro Bold"/>
            </a:endParaRPr>
          </a:p>
          <a:p>
            <a:pPr marL="735750" indent="-285750">
              <a:lnSpc>
                <a:spcPct val="100000"/>
              </a:lnSpc>
              <a:spcBef>
                <a:spcPts val="479"/>
              </a:spcBef>
              <a:buClr>
                <a:srgbClr val="E02354"/>
              </a:buClr>
              <a:buFont typeface="Wingdings" panose="05000000000000000000" pitchFamily="2" charset="2"/>
              <a:buChar char="§"/>
            </a:pP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Перечень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квалифицированных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специалистов</a:t>
            </a:r>
            <a:endParaRPr lang="en-US" sz="24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Intro Bold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8251" y="4244905"/>
            <a:ext cx="525443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Не</a:t>
            </a:r>
            <a:r>
              <a:rPr lang="en-US" sz="24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1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требуется</a:t>
            </a:r>
            <a:r>
              <a:rPr lang="en-US" sz="24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1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разработка</a:t>
            </a:r>
            <a:r>
              <a:rPr lang="en-US" sz="24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:</a:t>
            </a:r>
            <a:endParaRPr lang="en-US" sz="2400" b="1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Intro Bold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5371" y="4651307"/>
            <a:ext cx="8607633" cy="16979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5750" indent="-285750">
              <a:lnSpc>
                <a:spcPct val="100000"/>
              </a:lnSpc>
              <a:spcBef>
                <a:spcPts val="479"/>
              </a:spcBef>
              <a:buClr>
                <a:srgbClr val="E02354"/>
              </a:buClr>
              <a:buFont typeface="Wingdings" panose="05000000000000000000" pitchFamily="2" charset="2"/>
              <a:buChar char="§"/>
            </a:pP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Проекта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на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геологическое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изучение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и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его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экспертиза</a:t>
            </a:r>
            <a:endParaRPr lang="en-US" sz="2400" b="0" strike="noStrike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Intro Bold"/>
            </a:endParaRPr>
          </a:p>
          <a:p>
            <a:pPr marL="735750" indent="-285750">
              <a:lnSpc>
                <a:spcPct val="100000"/>
              </a:lnSpc>
              <a:spcBef>
                <a:spcPts val="479"/>
              </a:spcBef>
              <a:buClr>
                <a:srgbClr val="E02354"/>
              </a:buClr>
              <a:buFont typeface="Wingdings" panose="05000000000000000000" pitchFamily="2" charset="2"/>
              <a:buChar char="§"/>
            </a:pP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Отчета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по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оценке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подземных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вод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и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экспертиза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запасов</a:t>
            </a:r>
            <a:endParaRPr lang="en-US" sz="2400" b="0" strike="noStrike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Intro Bold"/>
            </a:endParaRPr>
          </a:p>
          <a:p>
            <a:pPr marL="735750" indent="-285750">
              <a:lnSpc>
                <a:spcPct val="100000"/>
              </a:lnSpc>
              <a:spcBef>
                <a:spcPts val="479"/>
              </a:spcBef>
              <a:buClr>
                <a:srgbClr val="E02354"/>
              </a:buClr>
              <a:buFont typeface="Wingdings" panose="05000000000000000000" pitchFamily="2" charset="2"/>
              <a:buChar char="§"/>
            </a:pP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Проекта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водозабора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и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его</a:t>
            </a:r>
            <a:r>
              <a:rPr lang="en-US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 </a:t>
            </a:r>
            <a:r>
              <a:rPr lang="en-US" sz="2400" b="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Intro Bold"/>
              </a:rPr>
              <a:t>согласование</a:t>
            </a:r>
            <a:endParaRPr lang="en-US" sz="24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Intro Bold"/>
            </a:endParaRPr>
          </a:p>
        </p:txBody>
      </p:sp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95" y="2198241"/>
            <a:ext cx="586376" cy="5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40" y="4142336"/>
            <a:ext cx="586376" cy="5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341100" cy="2149475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Реестр членов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50" y="2514600"/>
            <a:ext cx="4800600" cy="288036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267945" y="611481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45" y="611481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2735" y="1122219"/>
            <a:ext cx="11889156" cy="4973781"/>
          </a:xfrm>
          <a:prstGeom prst="roundRect">
            <a:avLst>
              <a:gd name="adj" fmla="val 837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Обработка </a:t>
            </a:r>
            <a:r>
              <a:rPr lang="ru-RU" sz="2800" dirty="0">
                <a:solidFill>
                  <a:schemeClr val="bg1"/>
                </a:solidFill>
              </a:rPr>
              <a:t>персональных данных, необходимых для ведения реестра членов товарищества, осуществляется в соответствии с </a:t>
            </a:r>
            <a:r>
              <a:rPr lang="ru-RU" sz="2800" dirty="0" smtClean="0">
                <a:solidFill>
                  <a:schemeClr val="bg1"/>
                </a:solidFill>
              </a:rPr>
              <a:t>ФЗ 217 и </a:t>
            </a:r>
            <a:r>
              <a:rPr lang="ru-RU" sz="2800" dirty="0">
                <a:solidFill>
                  <a:schemeClr val="bg1"/>
                </a:solidFill>
              </a:rPr>
              <a:t>законодательством </a:t>
            </a:r>
            <a:r>
              <a:rPr lang="ru-RU" sz="2800" dirty="0">
                <a:solidFill>
                  <a:srgbClr val="FF0000"/>
                </a:solidFill>
              </a:rPr>
              <a:t>о персональных данных.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Реестр </a:t>
            </a:r>
            <a:r>
              <a:rPr lang="ru-RU" sz="2800" dirty="0">
                <a:solidFill>
                  <a:schemeClr val="bg1"/>
                </a:solidFill>
              </a:rPr>
              <a:t>членов товарищества должен содержать данные о членах товарищества, указанные в части 5 статьи 12 </a:t>
            </a:r>
            <a:r>
              <a:rPr lang="ru-RU" sz="2800" dirty="0" smtClean="0">
                <a:solidFill>
                  <a:schemeClr val="bg1"/>
                </a:solidFill>
              </a:rPr>
              <a:t>ФЗ 217 </a:t>
            </a:r>
            <a:r>
              <a:rPr lang="ru-RU" sz="2800" dirty="0" smtClean="0">
                <a:solidFill>
                  <a:srgbClr val="FF0000"/>
                </a:solidFill>
              </a:rPr>
              <a:t>(перечень информации, указываемой в заявлении о вступлении), </a:t>
            </a:r>
            <a:r>
              <a:rPr lang="ru-RU" sz="2800" dirty="0">
                <a:solidFill>
                  <a:srgbClr val="FF0000"/>
                </a:solidFill>
              </a:rPr>
              <a:t>кадастровый (условный) номер </a:t>
            </a:r>
            <a:r>
              <a:rPr lang="ru-RU" sz="2800" dirty="0">
                <a:solidFill>
                  <a:schemeClr val="bg1"/>
                </a:solidFill>
              </a:rPr>
              <a:t>земельного участка, правообладателем которого является член </a:t>
            </a:r>
            <a:r>
              <a:rPr lang="ru-RU" sz="2800" dirty="0" smtClean="0">
                <a:solidFill>
                  <a:schemeClr val="bg1"/>
                </a:solidFill>
              </a:rPr>
              <a:t>товарищества.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В </a:t>
            </a:r>
            <a:r>
              <a:rPr lang="ru-RU" sz="2800" dirty="0">
                <a:solidFill>
                  <a:schemeClr val="bg1"/>
                </a:solidFill>
              </a:rPr>
              <a:t>отдельный раздел реестра членов </a:t>
            </a:r>
            <a:r>
              <a:rPr lang="ru-RU" sz="2800" dirty="0" smtClean="0">
                <a:solidFill>
                  <a:schemeClr val="bg1"/>
                </a:solidFill>
              </a:rPr>
              <a:t>товарищества, </a:t>
            </a:r>
            <a:r>
              <a:rPr lang="ru-RU" sz="2800" dirty="0">
                <a:solidFill>
                  <a:schemeClr val="bg1"/>
                </a:solidFill>
              </a:rPr>
              <a:t>могут быть внесены сведения </a:t>
            </a:r>
            <a:r>
              <a:rPr lang="ru-RU" sz="2800" dirty="0">
                <a:solidFill>
                  <a:srgbClr val="FF0000"/>
                </a:solidFill>
              </a:rPr>
              <a:t>о </a:t>
            </a:r>
            <a:r>
              <a:rPr lang="ru-RU" sz="2800" dirty="0" smtClean="0">
                <a:solidFill>
                  <a:srgbClr val="FF0000"/>
                </a:solidFill>
              </a:rPr>
              <a:t>индивидуальных садоводах, </a:t>
            </a:r>
            <a:r>
              <a:rPr lang="ru-RU" sz="2800" dirty="0">
                <a:solidFill>
                  <a:srgbClr val="FF0000"/>
                </a:solidFill>
              </a:rPr>
              <a:t>с согласия таких лиц.</a:t>
            </a: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9574" y="277091"/>
            <a:ext cx="10949705" cy="60554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Intro Bold" charset="0"/>
                <a:ea typeface="Intro Bold" charset="0"/>
                <a:cs typeface="Intro Bold" charset="0"/>
              </a:rPr>
              <a:t>О ведении реестра членов</a:t>
            </a:r>
            <a:endParaRPr lang="ru-RU" sz="2800" b="0" dirty="0">
              <a:effectLst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1567167" y="882632"/>
            <a:ext cx="8804366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Intro Book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5900" y="860612"/>
            <a:ext cx="11861055" cy="5082988"/>
          </a:xfrm>
          <a:prstGeom prst="round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443753"/>
          </a:xfrm>
        </p:spPr>
        <p:txBody>
          <a:bodyPr>
            <a:noAutofit/>
          </a:bodyPr>
          <a:lstStyle/>
          <a:p>
            <a:r>
              <a:rPr lang="ru-RU" sz="2400" dirty="0" smtClean="0"/>
              <a:t>Уведомить о прекращении членства:</a:t>
            </a:r>
            <a:endParaRPr lang="ru-RU" sz="24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406400" y="860612"/>
            <a:ext cx="11350813" cy="5082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effectLst/>
              </a:rPr>
              <a:t>	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В </a:t>
            </a:r>
            <a:r>
              <a:rPr lang="ru-RU" dirty="0">
                <a:solidFill>
                  <a:srgbClr val="FF0000"/>
                </a:solidFill>
                <a:effectLst/>
              </a:rPr>
              <a:t>течение десяти дней </a:t>
            </a:r>
            <a:r>
              <a:rPr lang="ru-RU" dirty="0">
                <a:solidFill>
                  <a:schemeClr val="bg1"/>
                </a:solidFill>
                <a:effectLst/>
              </a:rPr>
              <a:t>с момента вынесения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решения об исключении, по </a:t>
            </a:r>
            <a:r>
              <a:rPr lang="ru-RU" dirty="0">
                <a:solidFill>
                  <a:schemeClr val="bg1"/>
                </a:solidFill>
                <a:effectLst/>
              </a:rPr>
              <a:t>указанным в реестре членов товарищества </a:t>
            </a:r>
            <a:r>
              <a:rPr lang="ru-RU" dirty="0">
                <a:solidFill>
                  <a:srgbClr val="FF0000"/>
                </a:solidFill>
                <a:effectLst/>
              </a:rPr>
              <a:t>адресу места жительства и адресу электронной почты</a:t>
            </a:r>
            <a:r>
              <a:rPr lang="ru-RU" dirty="0">
                <a:effectLst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</a:rPr>
              <a:t>(при наличии</a:t>
            </a:r>
            <a:r>
              <a:rPr lang="ru-RU" dirty="0" smtClean="0">
                <a:solidFill>
                  <a:schemeClr val="bg1"/>
                </a:solidFill>
                <a:effectLst/>
              </a:rPr>
              <a:t>), </a:t>
            </a:r>
            <a:r>
              <a:rPr lang="ru-RU" dirty="0">
                <a:solidFill>
                  <a:schemeClr val="bg1"/>
                </a:solidFill>
                <a:effectLst/>
              </a:rPr>
              <a:t>направляется копия такого решения, а также уведомление, в котором указываются: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dirty="0" smtClean="0">
                <a:solidFill>
                  <a:schemeClr val="bg1"/>
                </a:solidFill>
                <a:effectLst/>
              </a:rPr>
              <a:t>дата </a:t>
            </a:r>
            <a:r>
              <a:rPr lang="ru-RU" dirty="0">
                <a:solidFill>
                  <a:schemeClr val="bg1"/>
                </a:solidFill>
                <a:effectLst/>
              </a:rPr>
              <a:t>проведения общего собрания членов товарищества, на котором было принято решение об исключении члена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товарищества;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effectLst/>
              </a:rPr>
              <a:t>2</a:t>
            </a:r>
            <a:r>
              <a:rPr lang="ru-RU" dirty="0">
                <a:solidFill>
                  <a:schemeClr val="bg1"/>
                </a:solidFill>
                <a:effectLst/>
              </a:rPr>
              <a:t>) обстоятельства, послужившие основанием для прекращения членства в товариществе;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ffectLst/>
              </a:rPr>
              <a:t>3) условия, при выполнении которых исключенный из числа членов товарищества гражданин может быть принят в товарищество вновь после устранения нарушения, послужившего основанием для принудительного прекращения его членства в товариществе.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600" y="860612"/>
            <a:ext cx="11975355" cy="5819588"/>
          </a:xfrm>
          <a:prstGeom prst="round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35485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Образец Уведомления о прекращении членства!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771712"/>
            <a:ext cx="11688484" cy="579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effectLst/>
              </a:rPr>
              <a:t>        Исх.№2 от 02.08.2017г.                                                       </a:t>
            </a:r>
            <a:r>
              <a:rPr lang="ru-RU" dirty="0">
                <a:solidFill>
                  <a:schemeClr val="bg1"/>
                </a:solidFill>
                <a:effectLst/>
              </a:rPr>
              <a:t>	Члену ТСН «Фиалка»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ffectLst/>
              </a:rPr>
              <a:t>Иванову И.И.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ffectLst/>
              </a:rPr>
              <a:t>	Уважаемый Иван Иванович!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1 августа 2017 года состоялось общее собрание членов товарищества, на котором вас исключили из членов за неисполнение обязанности, указанной </a:t>
            </a:r>
            <a:r>
              <a:rPr lang="ru-RU" dirty="0">
                <a:solidFill>
                  <a:schemeClr val="bg1"/>
                </a:solidFill>
                <a:effectLst/>
              </a:rPr>
              <a:t>в п. 2 ч. 6 ст. 11 №217-ФЗ по своевременности внесения взносов</a:t>
            </a:r>
            <a:r>
              <a:rPr lang="ru-RU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effectLst/>
              </a:rPr>
              <a:t>	На 02.08.2017г. за </a:t>
            </a:r>
            <a:r>
              <a:rPr lang="ru-RU" dirty="0">
                <a:solidFill>
                  <a:schemeClr val="bg1"/>
                </a:solidFill>
                <a:effectLst/>
              </a:rPr>
              <a:t>вами,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числится </a:t>
            </a:r>
            <a:r>
              <a:rPr lang="ru-RU" dirty="0">
                <a:solidFill>
                  <a:schemeClr val="bg1"/>
                </a:solidFill>
                <a:effectLst/>
              </a:rPr>
              <a:t>задолженность по уплате членских взносов за 2016 год в размере 3000,00 (Три тысячи)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рублей и 5000,00 (Пять тысяч) рублей – членский взнос за январь-июль 2017г. 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ffectLst/>
              </a:rPr>
              <a:t>	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Вопрос о принятии вас в члены будет вынесен на повестку следующего общего собрания членов в случае подачи Вами соответствующего заявления, устранения Вами вышеуказанных нарушений и отсутствии нарушений по оплате платежей за период с 01.08.2017г. Реквизиты </a:t>
            </a:r>
            <a:r>
              <a:rPr lang="ru-RU" dirty="0">
                <a:solidFill>
                  <a:schemeClr val="bg1"/>
                </a:solidFill>
                <a:effectLst/>
              </a:rPr>
              <a:t>для уплаты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взносов и платежей </a:t>
            </a:r>
            <a:r>
              <a:rPr lang="ru-RU" dirty="0">
                <a:solidFill>
                  <a:schemeClr val="bg1"/>
                </a:solidFill>
                <a:effectLst/>
              </a:rPr>
              <a:t>следующие</a:t>
            </a:r>
            <a:r>
              <a:rPr lang="ru-RU" dirty="0" smtClean="0">
                <a:solidFill>
                  <a:schemeClr val="bg1"/>
                </a:solidFill>
                <a:effectLst/>
              </a:rPr>
              <a:t>: ТСН </a:t>
            </a:r>
            <a:r>
              <a:rPr lang="ru-RU" dirty="0">
                <a:solidFill>
                  <a:schemeClr val="bg1"/>
                </a:solidFill>
                <a:effectLst/>
              </a:rPr>
              <a:t>«Фиалка», ИНН, р/с/, наименование банка, к/с/, БИК</a:t>
            </a:r>
            <a:r>
              <a:rPr lang="ru-RU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i="1" dirty="0" smtClean="0">
                <a:solidFill>
                  <a:schemeClr val="bg1"/>
                </a:solidFill>
                <a:effectLst/>
              </a:rPr>
              <a:t>Приложение: Выписка из протокола от 01.08.2017г.</a:t>
            </a:r>
            <a:endParaRPr lang="ru-RU" i="1" dirty="0">
              <a:solidFill>
                <a:schemeClr val="bg1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ffectLst/>
              </a:rPr>
              <a:t>	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Председатель правления _____________/Кошмаров П.П./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8856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83671" y="771712"/>
            <a:ext cx="11975355" cy="4653728"/>
          </a:xfrm>
          <a:prstGeom prst="round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35485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Важно!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771712"/>
            <a:ext cx="11688484" cy="579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chemeClr val="bg1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effectLst/>
              </a:rPr>
              <a:t>	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В связи  с прекращением у члена товарищества прав на земельный участок бывший член товарищества в течение десяти календарных дней со дня прекращения прав на земельный участок обязан уведомить в письменной форме об этом правление с предоставлением копий документов, подтверждающих такое прекращение.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	В случае неисполнения указанного требования бывший член несет риск отнесения на него расходов товарищества, связанных с отсутствием у товарищества такой информации.</a:t>
            </a:r>
            <a:endParaRPr lang="ru-RU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600" y="860612"/>
            <a:ext cx="11975355" cy="5067748"/>
          </a:xfrm>
          <a:prstGeom prst="roundRect">
            <a:avLst/>
          </a:prstGeom>
          <a:solidFill>
            <a:srgbClr val="DEF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1" y="416859"/>
            <a:ext cx="11300013" cy="446741"/>
          </a:xfrm>
        </p:spPr>
        <p:txBody>
          <a:bodyPr>
            <a:noAutofit/>
          </a:bodyPr>
          <a:lstStyle/>
          <a:p>
            <a:r>
              <a:rPr lang="ru-RU" sz="2800" dirty="0" smtClean="0"/>
              <a:t>О размере платы…</a:t>
            </a:r>
            <a:endParaRPr lang="ru-RU" sz="28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3200" y="1054100"/>
            <a:ext cx="11688484" cy="551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effectLst/>
              </a:rPr>
              <a:t>	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Индивидуальные садоводы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обязаны </a:t>
            </a:r>
            <a:r>
              <a:rPr lang="ru-RU" dirty="0">
                <a:solidFill>
                  <a:srgbClr val="FF0000"/>
                </a:solidFill>
                <a:effectLst/>
              </a:rPr>
              <a:t>вносить плату</a:t>
            </a:r>
            <a:r>
              <a:rPr lang="ru-RU" dirty="0">
                <a:solidFill>
                  <a:schemeClr val="bg1"/>
                </a:solidFill>
                <a:effectLst/>
              </a:rPr>
              <a:t> за приобретение, создание, содержание имущества общего пользования, текущий и капитальный ремонт объектов капитального строительства, относящихся к имуществу общего пользования и расположенных в границах территории садоводства или огородничества, за услуги и работы товарищества по управлению таким имуществом </a:t>
            </a:r>
            <a:r>
              <a:rPr lang="ru-RU" dirty="0">
                <a:solidFill>
                  <a:srgbClr val="FF0000"/>
                </a:solidFill>
                <a:effectLst/>
              </a:rPr>
              <a:t>в порядке, установленном настоящим Федеральным законом для уплаты взносов членами товарищества.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effectLst/>
              </a:rPr>
              <a:t>	Суммарный </a:t>
            </a:r>
            <a:r>
              <a:rPr lang="ru-RU" dirty="0">
                <a:solidFill>
                  <a:srgbClr val="FF0000"/>
                </a:solidFill>
                <a:effectLst/>
              </a:rPr>
              <a:t>ежегодный размер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платы</a:t>
            </a:r>
            <a:r>
              <a:rPr lang="ru-RU" dirty="0" smtClean="0">
                <a:effectLst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устанавливается </a:t>
            </a:r>
            <a:r>
              <a:rPr lang="ru-RU" dirty="0">
                <a:solidFill>
                  <a:schemeClr val="bg1"/>
                </a:solidFill>
                <a:effectLst/>
              </a:rPr>
              <a:t>в размере, равном </a:t>
            </a:r>
            <a:r>
              <a:rPr lang="ru-RU" dirty="0">
                <a:solidFill>
                  <a:srgbClr val="FF0000"/>
                </a:solidFill>
                <a:effectLst/>
              </a:rPr>
              <a:t>суммарному ежегодному размеру целевых и членских взносов члена товарищества</a:t>
            </a:r>
            <a:r>
              <a:rPr lang="ru-RU" dirty="0">
                <a:solidFill>
                  <a:schemeClr val="bg1"/>
                </a:solidFill>
                <a:effectLst/>
              </a:rPr>
              <a:t>, рассчитанных в соответствии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с 217-ФЗ </a:t>
            </a:r>
            <a:r>
              <a:rPr lang="ru-RU" dirty="0">
                <a:solidFill>
                  <a:schemeClr val="bg1"/>
                </a:solidFill>
                <a:effectLst/>
              </a:rPr>
              <a:t>и уставом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товарищества</a:t>
            </a:r>
            <a:r>
              <a:rPr lang="ru-RU" dirty="0">
                <a:solidFill>
                  <a:schemeClr val="bg1"/>
                </a:solidFill>
                <a:effectLst/>
              </a:rPr>
              <a:t>.</a:t>
            </a:r>
            <a:endParaRPr lang="ru-RU" dirty="0">
              <a:effectLst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4065" y="6312938"/>
            <a:ext cx="2047255" cy="46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VIP-PROTECT.RU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6312939"/>
            <a:ext cx="370599" cy="4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2025</TotalTime>
  <Words>3351</Words>
  <Application>Microsoft Office PowerPoint</Application>
  <PresentationFormat>Произвольный</PresentationFormat>
  <Paragraphs>429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Damask</vt:lpstr>
      <vt:lpstr>Взаимодействие с индивидуальными садоводами. Новые права садоводов и обязанности товарищества</vt:lpstr>
      <vt:lpstr>КТО ТАКОЙ «индивидуальный САДОВОД» И КАК ИМ СТАТЬ?</vt:lpstr>
      <vt:lpstr>КТО ТАКОЙ «индивидуальный САДОВОД» И КАК ИМ СТАТЬ?</vt:lpstr>
      <vt:lpstr>Прекращение членства (ст.13) принудительно:</vt:lpstr>
      <vt:lpstr>Образец предупреждения (на бланке товарищества)!</vt:lpstr>
      <vt:lpstr>Уведомить о прекращении членства:</vt:lpstr>
      <vt:lpstr>Образец Уведомления о прекращении членства!</vt:lpstr>
      <vt:lpstr>Важно!</vt:lpstr>
      <vt:lpstr>О размере платы…</vt:lpstr>
      <vt:lpstr>Договор о пользовании объектами инфраструктуры и иным имуществом общего пользования</vt:lpstr>
      <vt:lpstr>Обзор судебной практики по вопросам, возникающим при рассмотрении дел, связанных с садоводческими, огородническими и дачными некоммерческими объединениями, за 2010-2013 годы (утв. Президиумом Верховного Суда РФ 2 июля 2014 г.)</vt:lpstr>
      <vt:lpstr>Индивидуальные садоводы вправе принимать участие в общих собраниях и голосовать по вопросам:</vt:lpstr>
      <vt:lpstr>Принятие в члены и исключение из членов товарищества: процедура, основания</vt:lpstr>
      <vt:lpstr>Основания и порядок принятия в члены товарищества (ст.12)</vt:lpstr>
      <vt:lpstr>Кто такие правообладатели?</vt:lpstr>
      <vt:lpstr>Образец заявления о принятии в члены</vt:lpstr>
      <vt:lpstr>Основания для отказа в приеме в члены (ст.12)</vt:lpstr>
      <vt:lpstr>Какие виды взносов и платежей и на какие цели, в соответствии с 217-ФЗ, могут быть установлены товариществами.  Как составить финансово-экономическое обоснование.</vt:lpstr>
      <vt:lpstr>Статья 14. Взносы членов товарищества</vt:lpstr>
      <vt:lpstr>Членские взносы могут быть использованы исключительно на расходы, связанные:</vt:lpstr>
      <vt:lpstr>Целевые взносы вносятся членами товарищества на расчетный счет товарищества по решению общего собрания членов товарищества, определяющему их размер и срок внесения, в порядке, установленном уставом товарищества, и могут быть направлены на расходы, исключительно связанные::</vt:lpstr>
      <vt:lpstr>Определение размера взносов</vt:lpstr>
      <vt:lpstr>Определение размера взносов</vt:lpstr>
      <vt:lpstr>Утверждаем приходно-расходную смету</vt:lpstr>
      <vt:lpstr>Утверждаем финансово-экономическое обоснование</vt:lpstr>
      <vt:lpstr>Утверждаем размер членского взноса/платежа исходя из утвержденной приходно-расходной сметы и финансово-экономического обоснования.</vt:lpstr>
      <vt:lpstr>Имущество общего пользования</vt:lpstr>
      <vt:lpstr>Имущество общего пользования, образование земельных участков общего назначения </vt:lpstr>
      <vt:lpstr>Что является моментом государственной регистрации права в соответствии с Федеральным законом от 13 июля 2015 года N 218-ФЗ "О государственной регистрации недвижимости?</vt:lpstr>
      <vt:lpstr>Об ограничениях пользовании земельными участками общего пользования!</vt:lpstr>
      <vt:lpstr>ВАЖНО!</vt:lpstr>
      <vt:lpstr>ВАЖНО!</vt:lpstr>
      <vt:lpstr>О выделении доли в праве общедолевой собственности</vt:lpstr>
      <vt:lpstr>Для тех, кто стоит в очереди на получение жилья…</vt:lpstr>
      <vt:lpstr>Реорганизация товариществ</vt:lpstr>
      <vt:lpstr>Управление товариществом и контроль за его деятельностью.</vt:lpstr>
      <vt:lpstr>Органы товарищества</vt:lpstr>
      <vt:lpstr>Общие положения</vt:lpstr>
      <vt:lpstr>Компетенция Общего собрания членов (ст.17)</vt:lpstr>
      <vt:lpstr>Правление товарищества (ст.18)</vt:lpstr>
      <vt:lpstr>Председатель товарищества (ст.19)</vt:lpstr>
      <vt:lpstr>Ревизионная комиссия (ревизор) товарищества (ст.19)</vt:lpstr>
      <vt:lpstr>Проведение общего собрания в соответствии с требованиями 217-ФЗ: процедура созыва, уведомления, проведения, формы проведения общих собраний, нюансы.</vt:lpstr>
      <vt:lpstr>Порядок организации и проведения общего собрания</vt:lpstr>
      <vt:lpstr>подготовка</vt:lpstr>
      <vt:lpstr>Уведомление</vt:lpstr>
      <vt:lpstr>Ознакомление</vt:lpstr>
      <vt:lpstr>проведение</vt:lpstr>
      <vt:lpstr>проведение</vt:lpstr>
      <vt:lpstr>проведение</vt:lpstr>
      <vt:lpstr>Внеочередное собрание по требованию</vt:lpstr>
      <vt:lpstr>О лицензировании водяных скважин товариществ</vt:lpstr>
      <vt:lpstr>Статья 51. О внесении изменения в Федеральный закон "О внесении изменений в Закон Российской Федерации "О недрах" и отдельные законодательные акты Российской Федерации"</vt:lpstr>
      <vt:lpstr>Статья 31. О внесении изменений в Закон Российской Федерации "О недрах"</vt:lpstr>
      <vt:lpstr>Упрощение процедуры получения лицензии,  выполнения работ на подземные воды для снт и онт с 01.01.2019г.</vt:lpstr>
      <vt:lpstr>Реестр членов</vt:lpstr>
      <vt:lpstr>О ведении реестра членов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индивидуальными садоводами. Новые права садоводов и обязанности товарищества</dc:title>
  <dc:creator>Николаева Ирина</dc:creator>
  <cp:lastModifiedBy>Марина Петрова</cp:lastModifiedBy>
  <cp:revision>109</cp:revision>
  <dcterms:created xsi:type="dcterms:W3CDTF">2017-10-23T08:51:35Z</dcterms:created>
  <dcterms:modified xsi:type="dcterms:W3CDTF">2019-01-28T08:04:40Z</dcterms:modified>
</cp:coreProperties>
</file>